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emf" ContentType="image/x-em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97" autoAdjust="0"/>
    <p:restoredTop sz="94660"/>
  </p:normalViewPr>
  <p:slideViewPr>
    <p:cSldViewPr snapToGrid="0">
      <p:cViewPr varScale="1">
        <p:scale>
          <a:sx n="75" d="100"/>
          <a:sy n="75" d="100"/>
        </p:scale>
        <p:origin x="15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14730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and intensity and much more…</a:t>
            </a:r>
            <a:endParaRPr lang="en-US" sz="1050" b="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149178" cy="369332"/>
          </a:xfrm>
          <a:prstGeom prst="rect">
            <a:avLst/>
          </a:prstGeom>
          <a:noFill/>
        </p:spPr>
        <p:txBody>
          <a:bodyPr wrap="none" rtlCol="0">
            <a:spAutoFit/>
          </a:bodyPr>
          <a:lstStyle/>
          <a:p>
            <a:r>
              <a:rPr lang="en-US" b="1" dirty="0" smtClean="0">
                <a:solidFill>
                  <a:srgbClr val="444E65"/>
                </a:solidFill>
                <a:latin typeface="+mj-lt"/>
              </a:rPr>
              <a:t>Why Estuaries Matter</a:t>
            </a:r>
            <a:endParaRPr lang="en-US" b="1" dirty="0">
              <a:solidFill>
                <a:srgbClr val="444E65"/>
              </a:solidFill>
              <a:latin typeface="+mj-l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123980"/>
            <a:chOff x="118567" y="3489039"/>
            <a:chExt cx="3837403" cy="4025635"/>
          </a:xfrm>
          <a:solidFill>
            <a:srgbClr val="444E65"/>
          </a:solidFill>
        </p:grpSpPr>
        <p:grpSp>
          <p:nvGrpSpPr>
            <p:cNvPr id="31" name="Group 30"/>
            <p:cNvGrpSpPr/>
            <p:nvPr/>
          </p:nvGrpSpPr>
          <p:grpSpPr>
            <a:xfrm>
              <a:off x="118567" y="3489039"/>
              <a:ext cx="3837403" cy="4025635"/>
              <a:chOff x="101289" y="2311017"/>
              <a:chExt cx="4430653" cy="4025635"/>
            </a:xfrm>
            <a:grpFill/>
          </p:grpSpPr>
          <p:sp>
            <p:nvSpPr>
              <p:cNvPr id="33" name="Rectangle 32"/>
              <p:cNvSpPr/>
              <p:nvPr/>
            </p:nvSpPr>
            <p:spPr>
              <a:xfrm>
                <a:off x="165491" y="2319943"/>
                <a:ext cx="4327613" cy="3838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41277"/>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1"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53943"/>
              </a:xfrm>
              <a:prstGeom prst="rect">
                <a:avLst/>
              </a:prstGeom>
              <a:noFill/>
            </p:spPr>
            <p:txBody>
              <a:bodyPr wrap="square" lIns="91440" rIns="91440" rtlCol="0">
                <a:spAutoFit/>
              </a:bodyPr>
              <a:lstStyle/>
              <a:p>
                <a:r>
                  <a:rPr lang="en-US" sz="1700" b="1" dirty="0" smtClean="0">
                    <a:solidFill>
                      <a:schemeClr val="bg1"/>
                    </a:solidFill>
                    <a:latin typeface="+mj-lt"/>
                  </a:rPr>
                  <a:t>Tracking The Health of Our Estuaries 24/7 </a:t>
                </a:r>
                <a:endParaRPr lang="en-US" sz="1700" b="1" dirty="0">
                  <a:solidFill>
                    <a:schemeClr val="bg1"/>
                  </a:solidFill>
                  <a:latin typeface="+mj-lt"/>
                </a:endParaRPr>
              </a:p>
            </p:txBody>
          </p:sp>
        </p:grpSp>
        <p:sp>
          <p:nvSpPr>
            <p:cNvPr id="32" name="TextBox 31"/>
            <p:cNvSpPr txBox="1"/>
            <p:nvPr/>
          </p:nvSpPr>
          <p:spPr>
            <a:xfrm>
              <a:off x="601218" y="6961230"/>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310441" cy="369332"/>
          </a:xfrm>
          <a:prstGeom prst="rect">
            <a:avLst/>
          </a:prstGeom>
          <a:noFill/>
        </p:spPr>
        <p:txBody>
          <a:bodyPr wrap="none" rtlCol="0">
            <a:spAutoFit/>
          </a:bodyPr>
          <a:lstStyle/>
          <a:p>
            <a:r>
              <a:rPr lang="en-US" b="1" dirty="0" smtClean="0">
                <a:solidFill>
                  <a:schemeClr val="tx1">
                    <a:lumMod val="65000"/>
                    <a:lumOff val="35000"/>
                  </a:schemeClr>
                </a:solidFill>
                <a:latin typeface="+mj-lt"/>
              </a:rPr>
              <a:t>For More Information…</a:t>
            </a:r>
            <a:endParaRPr lang="en-US" b="1" dirty="0">
              <a:solidFill>
                <a:schemeClr val="tx1">
                  <a:lumMod val="65000"/>
                  <a:lumOff val="35000"/>
                </a:schemeClr>
              </a:solidFill>
              <a:latin typeface="+mj-lt"/>
            </a:endParaRPr>
          </a:p>
        </p:txBody>
      </p:sp>
      <p:sp>
        <p:nvSpPr>
          <p:cNvPr id="41" name="TextBox 40"/>
          <p:cNvSpPr txBox="1"/>
          <p:nvPr userDrawn="1"/>
        </p:nvSpPr>
        <p:spPr>
          <a:xfrm>
            <a:off x="705204" y="7716161"/>
            <a:ext cx="1357551" cy="307777"/>
          </a:xfrm>
          <a:prstGeom prst="rect">
            <a:avLst/>
          </a:prstGeom>
          <a:noFill/>
        </p:spPr>
        <p:txBody>
          <a:bodyPr wrap="none" rtlCol="0">
            <a:spAutoFit/>
          </a:bodyPr>
          <a:lstStyle/>
          <a:p>
            <a:r>
              <a:rPr lang="en-US" sz="1400" b="1" dirty="0" smtClean="0">
                <a:solidFill>
                  <a:srgbClr val="444E65"/>
                </a:solidFill>
                <a:latin typeface="+mj-lt"/>
              </a:rPr>
              <a:t>For Stakeholders</a:t>
            </a:r>
            <a:endParaRPr lang="en-US" sz="1400" b="1" dirty="0">
              <a:solidFill>
                <a:srgbClr val="444E65"/>
              </a:solidFill>
              <a:latin typeface="+mj-l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404040"/>
                </a:solidFill>
                <a:latin typeface="Garamond" panose="02020404030301010803" pitchFamily="18" charset="0"/>
              </a:rPr>
              <a:t>https://coast.noaa.gov/swmp/</a:t>
            </a:r>
            <a:endParaRPr lang="en-US" sz="1250" b="1" dirty="0">
              <a:solidFill>
                <a:srgbClr val="404040"/>
              </a:solidFill>
              <a:latin typeface="Garamond" panose="02020404030301010803" pitchFamily="18" charset="0"/>
            </a:endParaRPr>
          </a:p>
        </p:txBody>
      </p:sp>
      <p:sp>
        <p:nvSpPr>
          <p:cNvPr id="43" name="TextBox 42"/>
          <p:cNvSpPr txBox="1"/>
          <p:nvPr userDrawn="1"/>
        </p:nvSpPr>
        <p:spPr>
          <a:xfrm>
            <a:off x="3394840" y="7716333"/>
            <a:ext cx="1115883" cy="307777"/>
          </a:xfrm>
          <a:prstGeom prst="rect">
            <a:avLst/>
          </a:prstGeom>
          <a:noFill/>
        </p:spPr>
        <p:txBody>
          <a:bodyPr wrap="none" rtlCol="0">
            <a:spAutoFit/>
          </a:bodyPr>
          <a:lstStyle/>
          <a:p>
            <a:r>
              <a:rPr lang="en-US" sz="1400" b="1" dirty="0" smtClean="0">
                <a:solidFill>
                  <a:srgbClr val="444E65"/>
                </a:solidFill>
                <a:latin typeface="+mj-lt"/>
              </a:rPr>
              <a:t>For Scientists</a:t>
            </a:r>
            <a:endParaRPr lang="en-US" sz="1400" b="1" dirty="0">
              <a:solidFill>
                <a:srgbClr val="444E65"/>
              </a:solidFill>
              <a:latin typeface="+mj-l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404040"/>
                </a:solidFill>
                <a:latin typeface="Garamond" panose="02020404030301010803" pitchFamily="18" charset="0"/>
              </a:rPr>
              <a:t>http://www.nerrsdata.org/</a:t>
            </a:r>
          </a:p>
        </p:txBody>
      </p:sp>
      <p:sp>
        <p:nvSpPr>
          <p:cNvPr id="45" name="TextBox 44"/>
          <p:cNvSpPr txBox="1"/>
          <p:nvPr userDrawn="1"/>
        </p:nvSpPr>
        <p:spPr>
          <a:xfrm>
            <a:off x="5775267" y="7716120"/>
            <a:ext cx="1407181" cy="307777"/>
          </a:xfrm>
          <a:prstGeom prst="rect">
            <a:avLst/>
          </a:prstGeom>
          <a:noFill/>
        </p:spPr>
        <p:txBody>
          <a:bodyPr wrap="none" rtlCol="0">
            <a:spAutoFit/>
          </a:bodyPr>
          <a:lstStyle/>
          <a:p>
            <a:r>
              <a:rPr lang="en-US" sz="1400" b="1" dirty="0">
                <a:solidFill>
                  <a:srgbClr val="444E65"/>
                </a:solidFill>
                <a:latin typeface="+mj-l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PBS_BBL_ElkhornYouTube_LiveOtterCam.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noc_reserve_map.png"/><Relationship Id="rId3" Type="http://schemas.openxmlformats.org/officeDocument/2006/relationships/image" Target="../media/seas_bar_stack_nocrcmet_totprcp_yr.png"/><Relationship Id="rId4" Type="http://schemas.openxmlformats.org/officeDocument/2006/relationships/image" Target="../media/historical_seasonal_nocrcmet_atemp.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noc_do_mgl.png"/><Relationship Id="rId3" Type="http://schemas.openxmlformats.org/officeDocument/2006/relationships/image" Target="../media/threshold_criteria_plot_noczbnut_din_ts.png"/><Relationship Id="rId4" Type="http://schemas.openxmlformats.org/officeDocument/2006/relationships/image" Target="../media/threshold_criteria_plot_noczbnut_chla_n_ts.png"/><Relationship Id="rId5" Type="http://schemas.openxmlformats.org/officeDocument/2006/relationships/image" Target="../media/ELK_background_img.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NERR_system_map_noc.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82880"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North Carolina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550408"/>
            <a:ext cx="365760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was established to preserve the fragile natural areas that make up the third largest estuarine system in the country and the variety of life found there. The reserve is comprised of four sites that represent the two major biogeographic regions located north (Virginian) and south (Carolinian) of Cape Hatteras. The Currituck Banks site is in the Virginian, while Rachel Carson, Masonboro Island, and Zeke’s Island are Carolinian.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808329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http://www.nccoastalreserve.net/</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404040">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67528"/>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rainfall was below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summer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was in the good to fair range for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147304"/>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Algal blooms occurred in the spring and summer at East Cribbing and Zeke's Basin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3348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3348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68580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1795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(nitrogen and phosphorus) are not changing</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all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33472"/>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587752" y="597103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08576"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North Carolina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116568"/>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~20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116568"/>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hotter in the summer/fall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48386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Research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48386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395935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Cribbing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Loosin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Research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ZB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Zeke's Basin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395935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498348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Cribbing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Loosin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Research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ZB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Zeke's Basin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498348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58568"/>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7842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10328"/>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04040">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658368"/>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 Light"/>
                <a:cs typeface="Calibri 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41648"/>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North Carolina NERR, data show that DIN concentrations are not changing over the long-term. All of the measurements are in the fair to good range. The critical threshold of 0.5 mg/L has not been exceeded at any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85816"/>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 Light"/>
                <a:cs typeface="Calibri 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North Carolina NERR, data show that chlorophyll a levels are increasing the long-term. Most of the measurements are in the poor to good range. Concentrations exceed the critical threshold of 20 ug/L, at times, at three out of four sampling locations. Concentrations most often exceed the critical threshold at Zeke's Basin.</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2002536"/>
            <a:ext cx="173736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Loosin Creek, Research Creek and Zeke's Basin.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129784"/>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330952"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595959">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595959">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595959">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1124</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25</cp:revision>
  <dcterms:created xsi:type="dcterms:W3CDTF">2017-11-18T17:43:27Z</dcterms:created>
  <dcterms:modified xmlns:xsi="http://www.w3.org/2001/XMLSchema-instance" xmlns:dcterms="http://purl.org/dc/terms/" xsi:type="dcterms:W3CDTF">2018-03-12T14:12:48Z</dcterms:modified>
</cp:coreProperties>
</file>