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5" autoAdjust="0"/>
  </p:normalViewPr>
  <p:slideViewPr>
    <p:cSldViewPr snapToGrid="0">
      <p:cViewPr varScale="1">
        <p:scale>
          <a:sx n="89" d="100"/>
          <a:sy n="89" d="100"/>
        </p:scale>
        <p:origin x="210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sp>
        <p:nvSpPr>
          <p:cNvPr id="7" name="Rectangle 6"/>
          <p:cNvSpPr/>
          <p:nvPr userDrawn="1"/>
        </p:nvSpPr>
        <p:spPr>
          <a:xfrm>
            <a:off x="3895971" y="4609878"/>
            <a:ext cx="3703320" cy="429768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93373" y="4605517"/>
            <a:ext cx="3703320" cy="4297680"/>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3986043" y="4944157"/>
            <a:ext cx="3262432" cy="400110"/>
          </a:xfrm>
          <a:prstGeom prst="rect">
            <a:avLst/>
          </a:prstGeom>
          <a:no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04290" y="9121677"/>
            <a:ext cx="678504" cy="685800"/>
          </a:xfrm>
          <a:prstGeom prst="rect">
            <a:avLst/>
          </a:prstGeom>
        </p:spPr>
      </p:pic>
      <p:sp>
        <p:nvSpPr>
          <p:cNvPr id="11" name="TextBox 10"/>
          <p:cNvSpPr txBox="1"/>
          <p:nvPr userDrawn="1"/>
        </p:nvSpPr>
        <p:spPr>
          <a:xfrm>
            <a:off x="1089917" y="9041699"/>
            <a:ext cx="5593097" cy="830997"/>
          </a:xfrm>
          <a:prstGeom prst="rect">
            <a:avLst/>
          </a:prstGeom>
          <a:noFill/>
        </p:spPr>
        <p:txBody>
          <a:bodyPr wrap="square" rtlCol="0" anchor="ctr" anchorCtr="1">
            <a:spAutoFit/>
          </a:bodyPr>
          <a:lstStyle/>
          <a:p>
            <a:pPr algn="ctr"/>
            <a:r>
              <a:rPr lang="en-US" sz="1600" b="1" dirty="0">
                <a:solidFill>
                  <a:srgbClr val="444E65"/>
                </a:solidFill>
                <a:latin typeface="+mj-lt"/>
              </a:rPr>
              <a:t>Water quality </a:t>
            </a:r>
            <a:r>
              <a:rPr lang="en-US" sz="1600" dirty="0">
                <a:solidFill>
                  <a:srgbClr val="444E65"/>
                </a:solidFill>
                <a:latin typeface="+mj-lt"/>
              </a:rPr>
              <a:t>issues influence </a:t>
            </a:r>
            <a:r>
              <a:rPr lang="en-US" sz="1600" b="1" dirty="0">
                <a:solidFill>
                  <a:srgbClr val="444E65"/>
                </a:solidFill>
                <a:latin typeface="+mj-lt"/>
              </a:rPr>
              <a:t>human</a:t>
            </a:r>
            <a:r>
              <a:rPr lang="en-US" sz="1600" dirty="0">
                <a:solidFill>
                  <a:srgbClr val="444E65"/>
                </a:solidFill>
                <a:latin typeface="+mj-lt"/>
              </a:rPr>
              <a:t> and </a:t>
            </a:r>
            <a:r>
              <a:rPr lang="en-US" sz="1600" b="1" dirty="0">
                <a:solidFill>
                  <a:srgbClr val="444E65"/>
                </a:solidFill>
                <a:latin typeface="+mj-lt"/>
              </a:rPr>
              <a:t>environmental health</a:t>
            </a:r>
            <a:r>
              <a:rPr lang="en-US" sz="1600" dirty="0">
                <a:solidFill>
                  <a:srgbClr val="444E65"/>
                </a:solidFill>
                <a:latin typeface="+mj-lt"/>
              </a:rPr>
              <a:t>. The more we </a:t>
            </a:r>
            <a:r>
              <a:rPr lang="en-US" sz="1600" b="1" dirty="0">
                <a:solidFill>
                  <a:srgbClr val="444E65"/>
                </a:solidFill>
                <a:latin typeface="+mj-lt"/>
              </a:rPr>
              <a:t>monitor</a:t>
            </a:r>
            <a:r>
              <a:rPr lang="en-US" sz="1600" dirty="0">
                <a:solidFill>
                  <a:srgbClr val="444E65"/>
                </a:solidFill>
                <a:latin typeface="+mj-lt"/>
              </a:rPr>
              <a:t> our </a:t>
            </a:r>
            <a:r>
              <a:rPr lang="en-US" sz="1600" b="1" dirty="0">
                <a:solidFill>
                  <a:srgbClr val="444E65"/>
                </a:solidFill>
                <a:latin typeface="+mj-lt"/>
              </a:rPr>
              <a:t>water</a:t>
            </a:r>
            <a:r>
              <a:rPr lang="en-US" sz="1600" dirty="0">
                <a:solidFill>
                  <a:srgbClr val="444E65"/>
                </a:solidFill>
                <a:latin typeface="+mj-lt"/>
              </a:rPr>
              <a:t>, the better we will be able to </a:t>
            </a:r>
            <a:r>
              <a:rPr lang="en-US" sz="1600" b="1" dirty="0">
                <a:solidFill>
                  <a:srgbClr val="444E65"/>
                </a:solidFill>
                <a:latin typeface="+mj-lt"/>
              </a:rPr>
              <a:t>recognize </a:t>
            </a:r>
            <a:r>
              <a:rPr lang="en-US" sz="1600" dirty="0">
                <a:solidFill>
                  <a:srgbClr val="444E65"/>
                </a:solidFill>
                <a:latin typeface="+mj-lt"/>
              </a:rPr>
              <a:t>and </a:t>
            </a:r>
            <a:r>
              <a:rPr lang="en-US" sz="1600" b="1" dirty="0">
                <a:solidFill>
                  <a:srgbClr val="444E65"/>
                </a:solidFill>
                <a:latin typeface="+mj-lt"/>
              </a:rPr>
              <a:t>prevent </a:t>
            </a:r>
            <a:r>
              <a:rPr lang="en-US" sz="1600" b="1" dirty="0" smtClean="0">
                <a:solidFill>
                  <a:srgbClr val="444E65"/>
                </a:solidFill>
                <a:latin typeface="+mj-lt"/>
              </a:rPr>
              <a:t>problems</a:t>
            </a:r>
            <a:r>
              <a:rPr lang="en-US" sz="1600" dirty="0" smtClean="0">
                <a:solidFill>
                  <a:srgbClr val="444E65"/>
                </a:solidFill>
                <a:latin typeface="+mj-lt"/>
              </a:rPr>
              <a:t>.</a:t>
            </a:r>
            <a:endParaRPr lang="en-US" sz="1600" dirty="0">
              <a:solidFill>
                <a:srgbClr val="444E65"/>
              </a:solidFill>
              <a:latin typeface="+mj-lt"/>
            </a:endParaRPr>
          </a:p>
        </p:txBody>
      </p:sp>
      <p:sp>
        <p:nvSpPr>
          <p:cNvPr id="12" name="Picture Placeholder 10"/>
          <p:cNvSpPr>
            <a:spLocks noGrp="1"/>
          </p:cNvSpPr>
          <p:nvPr>
            <p:ph type="pic" sz="quarter" idx="12"/>
          </p:nvPr>
        </p:nvSpPr>
        <p:spPr>
          <a:xfrm>
            <a:off x="182880" y="265176"/>
            <a:ext cx="7406640" cy="4344987"/>
          </a:xfrm>
          <a:prstGeom prst="rect">
            <a:avLst/>
          </a:prstGeom>
        </p:spPr>
        <p:txBody>
          <a:bodyPr/>
          <a:lstStyle/>
          <a:p>
            <a:r>
              <a:rPr lang="en-US" dirty="0" smtClean="0"/>
              <a:t>Click icon to add picture</a:t>
            </a:r>
            <a:endParaRPr lang="en-US" dirty="0"/>
          </a:p>
        </p:txBody>
      </p:sp>
      <p:sp>
        <p:nvSpPr>
          <p:cNvPr id="13" name="Content Placeholder 17"/>
          <p:cNvSpPr>
            <a:spLocks noGrp="1"/>
          </p:cNvSpPr>
          <p:nvPr>
            <p:ph sz="quarter" idx="13"/>
          </p:nvPr>
        </p:nvSpPr>
        <p:spPr>
          <a:xfrm>
            <a:off x="164592" y="4645152"/>
            <a:ext cx="3749040" cy="566928"/>
          </a:xfrm>
          <a:prstGeom prst="rect">
            <a:avLst/>
          </a:prstGeom>
        </p:spPr>
        <p:txBody>
          <a:bodyPr/>
          <a:lstStyle>
            <a:lvl1pPr marL="0" indent="0">
              <a:buNone/>
              <a:defRPr sz="2000">
                <a:solidFill>
                  <a:schemeClr val="bg1"/>
                </a:solidFill>
                <a:latin typeface="+mj-lt"/>
              </a:defRPr>
            </a:lvl1pPr>
          </a:lstStyle>
          <a:p>
            <a:pPr lvl="0"/>
            <a:r>
              <a:rPr lang="en-US" dirty="0" smtClean="0"/>
              <a:t>Click to edit Master text styles</a:t>
            </a:r>
          </a:p>
        </p:txBody>
      </p:sp>
      <p:sp>
        <p:nvSpPr>
          <p:cNvPr id="14" name="Content Placeholder 19"/>
          <p:cNvSpPr>
            <a:spLocks noGrp="1"/>
          </p:cNvSpPr>
          <p:nvPr>
            <p:ph sz="quarter" idx="14"/>
          </p:nvPr>
        </p:nvSpPr>
        <p:spPr>
          <a:xfrm>
            <a:off x="173736" y="5550408"/>
            <a:ext cx="3657600" cy="3200400"/>
          </a:xfrm>
          <a:prstGeom prst="rect">
            <a:avLst/>
          </a:prstGeom>
        </p:spPr>
        <p:txBody>
          <a:bodyPr>
            <a:normAutofit/>
          </a:bodyPr>
          <a:lstStyle>
            <a:lvl1pPr marL="0" indent="0">
              <a:buNone/>
              <a:defRPr sz="1250">
                <a:solidFill>
                  <a:schemeClr val="bg1"/>
                </a:solidFill>
              </a:defRPr>
            </a:lvl1pPr>
          </a:lstStyle>
          <a:p>
            <a:pPr lvl="0"/>
            <a:r>
              <a:rPr lang="en-US" dirty="0" smtClean="0"/>
              <a:t>Click to edit Master text styles</a:t>
            </a:r>
          </a:p>
        </p:txBody>
      </p:sp>
      <p:sp>
        <p:nvSpPr>
          <p:cNvPr id="15" name="Content Placeholder 15"/>
          <p:cNvSpPr>
            <a:spLocks noGrp="1"/>
          </p:cNvSpPr>
          <p:nvPr>
            <p:ph sz="quarter" idx="20"/>
          </p:nvPr>
        </p:nvSpPr>
        <p:spPr>
          <a:xfrm>
            <a:off x="173736" y="8083296"/>
            <a:ext cx="2688336" cy="283464"/>
          </a:xfrm>
          <a:prstGeom prst="rect">
            <a:avLst/>
          </a:prstGeom>
        </p:spPr>
        <p:txBody>
          <a:bodyPr/>
          <a:lstStyle>
            <a:lvl1pPr marL="0" indent="0">
              <a:buNone/>
              <a:defRPr sz="1250">
                <a:solidFill>
                  <a:schemeClr val="bg1"/>
                </a:solidFill>
              </a:defRPr>
            </a:lvl1pPr>
          </a:lstStyle>
          <a:p>
            <a:pPr lvl="0"/>
            <a:r>
              <a:rPr lang="en-US" dirty="0" smtClean="0"/>
              <a:t>Click to edit Master text styles</a:t>
            </a:r>
          </a:p>
        </p:txBody>
      </p:sp>
      <p:sp>
        <p:nvSpPr>
          <p:cNvPr id="16" name="Content Placeholder 21"/>
          <p:cNvSpPr>
            <a:spLocks noGrp="1"/>
          </p:cNvSpPr>
          <p:nvPr>
            <p:ph sz="quarter" idx="15" hasCustomPrompt="1"/>
          </p:nvPr>
        </p:nvSpPr>
        <p:spPr>
          <a:xfrm>
            <a:off x="3931920" y="4645152"/>
            <a:ext cx="3291840" cy="822960"/>
          </a:xfrm>
          <a:prstGeom prst="rect">
            <a:avLst/>
          </a:prstGeom>
        </p:spPr>
        <p:txBody>
          <a:bodyPr>
            <a:noAutofit/>
          </a:bodyPr>
          <a:lstStyle>
            <a:lvl1pPr marL="0" indent="0">
              <a:buNone/>
              <a:defRPr sz="2400" b="1">
                <a:solidFill>
                  <a:srgbClr val="595959"/>
                </a:solidFill>
                <a:latin typeface="+mj-lt"/>
              </a:defRPr>
            </a:lvl1pPr>
          </a:lstStyle>
          <a:p>
            <a:pPr lvl="0"/>
            <a:r>
              <a:rPr lang="en-US" dirty="0" smtClean="0"/>
              <a:t>Target year highlight </a:t>
            </a:r>
            <a:r>
              <a:rPr lang="en-US" dirty="0" err="1" smtClean="0"/>
              <a:t>ttl</a:t>
            </a:r>
            <a:endParaRPr lang="en-US" dirty="0" smtClean="0"/>
          </a:p>
        </p:txBody>
      </p:sp>
      <p:sp>
        <p:nvSpPr>
          <p:cNvPr id="17" name="Content Placeholder 7"/>
          <p:cNvSpPr>
            <a:spLocks noGrp="1"/>
          </p:cNvSpPr>
          <p:nvPr>
            <p:ph sz="quarter" idx="16" hasCustomPrompt="1"/>
          </p:nvPr>
        </p:nvSpPr>
        <p:spPr>
          <a:xfrm>
            <a:off x="3977640" y="5367528"/>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#1</a:t>
            </a:r>
          </a:p>
        </p:txBody>
      </p:sp>
      <p:sp>
        <p:nvSpPr>
          <p:cNvPr id="18" name="Content Placeholder 7"/>
          <p:cNvSpPr>
            <a:spLocks noGrp="1"/>
          </p:cNvSpPr>
          <p:nvPr>
            <p:ph sz="quarter" idx="17" hasCustomPrompt="1"/>
          </p:nvPr>
        </p:nvSpPr>
        <p:spPr>
          <a:xfrm>
            <a:off x="3977640" y="634593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#2</a:t>
            </a:r>
          </a:p>
        </p:txBody>
      </p:sp>
      <p:sp>
        <p:nvSpPr>
          <p:cNvPr id="19" name="Content Placeholder 7"/>
          <p:cNvSpPr>
            <a:spLocks noGrp="1"/>
          </p:cNvSpPr>
          <p:nvPr>
            <p:ph sz="quarter" idx="18" hasCustomPrompt="1"/>
          </p:nvPr>
        </p:nvSpPr>
        <p:spPr>
          <a:xfrm>
            <a:off x="3977640" y="7306056"/>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#3</a:t>
            </a:r>
          </a:p>
        </p:txBody>
      </p:sp>
      <p:sp>
        <p:nvSpPr>
          <p:cNvPr id="20" name="Title 27"/>
          <p:cNvSpPr>
            <a:spLocks noGrp="1"/>
          </p:cNvSpPr>
          <p:nvPr>
            <p:ph type="title"/>
          </p:nvPr>
        </p:nvSpPr>
        <p:spPr>
          <a:xfrm>
            <a:off x="155448" y="384048"/>
            <a:ext cx="7589520" cy="466344"/>
          </a:xfrm>
          <a:prstGeom prst="rect">
            <a:avLst/>
          </a:prstGeom>
        </p:spPr>
        <p:txBody>
          <a:bodyPr/>
          <a:lstStyle>
            <a:lvl1pPr>
              <a:defRPr sz="3000">
                <a:solidFill>
                  <a:schemeClr val="bg1"/>
                </a:solidFill>
              </a:defRPr>
            </a:lvl1pPr>
          </a:lstStyle>
          <a:p>
            <a:r>
              <a:rPr lang="en-US" dirty="0" smtClean="0"/>
              <a:t>Click to edit Master title style</a:t>
            </a:r>
            <a:endParaRPr lang="en-US" dirty="0"/>
          </a:p>
        </p:txBody>
      </p:sp>
      <p:sp>
        <p:nvSpPr>
          <p:cNvPr id="21" name="Date Placeholder 28"/>
          <p:cNvSpPr>
            <a:spLocks noGrp="1"/>
          </p:cNvSpPr>
          <p:nvPr>
            <p:ph type="dt" sz="half" idx="21"/>
          </p:nvPr>
        </p:nvSpPr>
        <p:spPr>
          <a:xfrm>
            <a:off x="164592" y="832104"/>
            <a:ext cx="4434840" cy="649224"/>
          </a:xfrm>
          <a:prstGeom prst="rect">
            <a:avLst/>
          </a:prstGeom>
        </p:spPr>
        <p:txBody>
          <a:bodyPr/>
          <a:lstStyle>
            <a:lvl1pPr>
              <a:defRPr>
                <a:latin typeface="+mj-lt"/>
              </a:defRPr>
            </a:lvl1pPr>
          </a:lstStyle>
          <a:p>
            <a:r>
              <a:rPr lang="en-US" b="1" dirty="0" smtClean="0">
                <a:solidFill>
                  <a:schemeClr val="bg1"/>
                </a:solidFill>
              </a:rPr>
              <a:t>Resilient estuaries &amp; coastal watersheds ─ </a:t>
            </a:r>
          </a:p>
          <a:p>
            <a:r>
              <a:rPr lang="en-US" b="1" dirty="0" smtClean="0">
                <a:solidFill>
                  <a:schemeClr val="bg1"/>
                </a:solidFill>
              </a:rPr>
              <a:t>where human &amp; natural communities thrive…</a:t>
            </a:r>
          </a:p>
        </p:txBody>
      </p:sp>
      <p:sp>
        <p:nvSpPr>
          <p:cNvPr id="22" name="Content Placeholder 7"/>
          <p:cNvSpPr>
            <a:spLocks noGrp="1"/>
          </p:cNvSpPr>
          <p:nvPr>
            <p:ph sz="quarter" idx="22" hasCustomPrompt="1"/>
          </p:nvPr>
        </p:nvSpPr>
        <p:spPr>
          <a:xfrm>
            <a:off x="3977640" y="8201094"/>
            <a:ext cx="3291840" cy="566928"/>
          </a:xfrm>
          <a:prstGeom prst="rect">
            <a:avLst/>
          </a:prstGeom>
        </p:spPr>
        <p:txBody>
          <a:bodyPr/>
          <a:lstStyle>
            <a:lvl1pPr marL="0" indent="0">
              <a:buNone/>
              <a:defRPr sz="1250">
                <a:solidFill>
                  <a:srgbClr val="595959"/>
                </a:solidFill>
                <a:latin typeface="Garamond" panose="02020404030301010803" pitchFamily="18" charset="0"/>
              </a:defRPr>
            </a:lvl1pPr>
          </a:lstStyle>
          <a:p>
            <a:pPr lvl="0"/>
            <a:r>
              <a:rPr lang="en-US" dirty="0" smtClean="0"/>
              <a:t>Highlight #4</a:t>
            </a:r>
          </a:p>
        </p:txBody>
      </p:sp>
      <p:sp>
        <p:nvSpPr>
          <p:cNvPr id="23" name="TextBox 22"/>
          <p:cNvSpPr txBox="1"/>
          <p:nvPr userDrawn="1"/>
        </p:nvSpPr>
        <p:spPr>
          <a:xfrm>
            <a:off x="3986389" y="5895226"/>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4" name="TextBox 23"/>
          <p:cNvSpPr txBox="1"/>
          <p:nvPr userDrawn="1"/>
        </p:nvSpPr>
        <p:spPr>
          <a:xfrm>
            <a:off x="3991032" y="6849713"/>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
        <p:nvSpPr>
          <p:cNvPr id="25" name="TextBox 24"/>
          <p:cNvSpPr txBox="1"/>
          <p:nvPr userDrawn="1"/>
        </p:nvSpPr>
        <p:spPr>
          <a:xfrm>
            <a:off x="3987373" y="7804200"/>
            <a:ext cx="3262432" cy="400110"/>
          </a:xfrm>
          <a:prstGeom prst="rect">
            <a:avLst/>
          </a:prstGeom>
          <a:solidFill>
            <a:srgbClr val="E3E3E3"/>
          </a:solidFill>
        </p:spPr>
        <p:txBody>
          <a:bodyPr wrap="none" rtlCol="0">
            <a:spAutoFit/>
          </a:bodyPr>
          <a:lstStyle/>
          <a:p>
            <a:r>
              <a:rPr lang="en-US" sz="2000" b="1" dirty="0" smtClean="0">
                <a:solidFill>
                  <a:schemeClr val="tx1">
                    <a:lumMod val="65000"/>
                    <a:lumOff val="35000"/>
                  </a:schemeClr>
                </a:solidFill>
                <a:latin typeface="Garamond" panose="02020404030301010803" pitchFamily="18" charset="0"/>
              </a:rPr>
              <a:t>………………………………</a:t>
            </a:r>
            <a:endParaRPr lang="en-US" sz="2000" dirty="0"/>
          </a:p>
        </p:txBody>
      </p:sp>
    </p:spTree>
    <p:extLst>
      <p:ext uri="{BB962C8B-B14F-4D97-AF65-F5344CB8AC3E}">
        <p14:creationId xmlns:p14="http://schemas.microsoft.com/office/powerpoint/2010/main" val="871091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sp>
        <p:nvSpPr>
          <p:cNvPr id="60" name="Rectangle 59"/>
          <p:cNvSpPr/>
          <p:nvPr userDrawn="1"/>
        </p:nvSpPr>
        <p:spPr>
          <a:xfrm>
            <a:off x="185018" y="6741977"/>
            <a:ext cx="7415784" cy="305648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tx1">
                  <a:lumMod val="65000"/>
                  <a:lumOff val="35000"/>
                </a:schemeClr>
              </a:solidFill>
              <a:latin typeface="Garamond" panose="02020404030301010803" pitchFamily="18" charset="0"/>
            </a:endParaRPr>
          </a:p>
        </p:txBody>
      </p:sp>
      <p:sp>
        <p:nvSpPr>
          <p:cNvPr id="52" name="Rectangle 51"/>
          <p:cNvSpPr/>
          <p:nvPr userDrawn="1"/>
        </p:nvSpPr>
        <p:spPr>
          <a:xfrm>
            <a:off x="189352" y="263655"/>
            <a:ext cx="4384643" cy="2884162"/>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a:spLocks/>
          </p:cNvSpPr>
          <p:nvPr userDrawn="1"/>
        </p:nvSpPr>
        <p:spPr>
          <a:xfrm>
            <a:off x="188726" y="740744"/>
            <a:ext cx="4385269" cy="502920"/>
          </a:xfrm>
          <a:prstGeom prst="rect">
            <a:avLst/>
          </a:prstGeom>
          <a:solidFill>
            <a:srgbClr val="A3DFFF"/>
          </a:solidFill>
        </p:spPr>
        <p:txBody>
          <a:bodyPr wrap="square" lIns="0" rIns="0" rtlCol="0" anchor="ctr" anchorCtr="0">
            <a:norm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7" name="Rectangle 56"/>
          <p:cNvSpPr/>
          <p:nvPr userDrawn="1"/>
        </p:nvSpPr>
        <p:spPr>
          <a:xfrm>
            <a:off x="186861" y="3147817"/>
            <a:ext cx="4387744" cy="359359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58" name="TextBox 57"/>
          <p:cNvSpPr txBox="1">
            <a:spLocks/>
          </p:cNvSpPr>
          <p:nvPr userDrawn="1"/>
        </p:nvSpPr>
        <p:spPr>
          <a:xfrm>
            <a:off x="188712" y="1682496"/>
            <a:ext cx="4389120" cy="502920"/>
          </a:xfrm>
          <a:prstGeom prst="rect">
            <a:avLst/>
          </a:prstGeom>
          <a:solidFill>
            <a:srgbClr val="A3DFFF"/>
          </a:solidFill>
        </p:spPr>
        <p:txBody>
          <a:bodyPr wrap="square" lIns="0" rIns="0" rtlCol="0" anchor="ctr" anchorCtr="0">
            <a:spAutoFit/>
          </a:bodyPr>
          <a:lstStyle/>
          <a:p>
            <a:pPr marL="34290">
              <a:lnSpc>
                <a:spcPts val="22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59" name="TextBox 58"/>
          <p:cNvSpPr txBox="1">
            <a:spLocks/>
          </p:cNvSpPr>
          <p:nvPr userDrawn="1"/>
        </p:nvSpPr>
        <p:spPr>
          <a:xfrm>
            <a:off x="185453" y="2630060"/>
            <a:ext cx="4389120" cy="521208"/>
          </a:xfrm>
          <a:prstGeom prst="rect">
            <a:avLst/>
          </a:prstGeom>
          <a:solidFill>
            <a:srgbClr val="A3DFFF"/>
          </a:solidFill>
        </p:spPr>
        <p:txBody>
          <a:bodyPr wrap="square" lIns="0" tIns="91440" rIns="0" bIns="91440" rtlCol="0" anchor="ctr" anchorCtr="0">
            <a:spAutoFit/>
          </a:bodyPr>
          <a:lstStyle/>
          <a:p>
            <a:pPr marL="34290">
              <a:lnSpc>
                <a:spcPts val="1000"/>
              </a:lnSpc>
              <a:spcAft>
                <a:spcPts val="600"/>
              </a:spcAft>
              <a:buClr>
                <a:schemeClr val="tx1">
                  <a:lumMod val="65000"/>
                  <a:lumOff val="35000"/>
                </a:schemeClr>
              </a:buClr>
              <a:buSzPct val="125000"/>
            </a:pPr>
            <a:endParaRPr lang="en-US" sz="1400" dirty="0" smtClean="0">
              <a:solidFill>
                <a:schemeClr val="tx1">
                  <a:lumMod val="65000"/>
                  <a:lumOff val="35000"/>
                </a:schemeClr>
              </a:solidFill>
              <a:latin typeface="Garamond" panose="02020404030301010803" pitchFamily="18" charset="0"/>
            </a:endParaRPr>
          </a:p>
        </p:txBody>
      </p:sp>
      <p:sp>
        <p:nvSpPr>
          <p:cNvPr id="37" name="Content Placeholder 17"/>
          <p:cNvSpPr>
            <a:spLocks noGrp="1"/>
          </p:cNvSpPr>
          <p:nvPr>
            <p:ph sz="quarter" idx="16" hasCustomPrompt="1"/>
          </p:nvPr>
        </p:nvSpPr>
        <p:spPr>
          <a:xfrm>
            <a:off x="137160" y="2634024"/>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smtClean="0"/>
              <a:t>Highlight #5</a:t>
            </a:r>
            <a:endParaRPr lang="en-US" dirty="0" smtClean="0"/>
          </a:p>
        </p:txBody>
      </p:sp>
      <p:sp>
        <p:nvSpPr>
          <p:cNvPr id="35" name="Content Placeholder 17"/>
          <p:cNvSpPr>
            <a:spLocks noGrp="1"/>
          </p:cNvSpPr>
          <p:nvPr>
            <p:ph sz="quarter" idx="14" hasCustomPrompt="1"/>
          </p:nvPr>
        </p:nvSpPr>
        <p:spPr>
          <a:xfrm>
            <a:off x="137160" y="685800"/>
            <a:ext cx="4389120" cy="502920"/>
          </a:xfrm>
          <a:prstGeom prst="rect">
            <a:avLst/>
          </a:prstGeom>
        </p:spPr>
        <p:txBody>
          <a:bodyPr/>
          <a:lstStyle>
            <a:lvl1pPr marL="0" indent="0">
              <a:buNone/>
              <a:defRPr sz="1400" b="0" baseline="0">
                <a:solidFill>
                  <a:srgbClr val="595959"/>
                </a:solidFill>
                <a:latin typeface="Garamond" panose="02020404030301010803" pitchFamily="18" charset="0"/>
              </a:defRPr>
            </a:lvl1pPr>
          </a:lstStyle>
          <a:p>
            <a:pPr lvl="0"/>
            <a:r>
              <a:rPr lang="en-US" dirty="0" smtClean="0"/>
              <a:t>Highlight #1</a:t>
            </a:r>
          </a:p>
        </p:txBody>
      </p:sp>
      <p:sp>
        <p:nvSpPr>
          <p:cNvPr id="36" name="Content Placeholder 17"/>
          <p:cNvSpPr>
            <a:spLocks noGrp="1"/>
          </p:cNvSpPr>
          <p:nvPr>
            <p:ph sz="quarter" idx="15" hasCustomPrompt="1"/>
          </p:nvPr>
        </p:nvSpPr>
        <p:spPr>
          <a:xfrm>
            <a:off x="137160" y="1691640"/>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#3</a:t>
            </a:r>
          </a:p>
        </p:txBody>
      </p:sp>
      <p:sp>
        <p:nvSpPr>
          <p:cNvPr id="38" name="Content Placeholder 17"/>
          <p:cNvSpPr>
            <a:spLocks noGrp="1"/>
          </p:cNvSpPr>
          <p:nvPr>
            <p:ph sz="quarter" idx="17" hasCustomPrompt="1"/>
          </p:nvPr>
        </p:nvSpPr>
        <p:spPr>
          <a:xfrm>
            <a:off x="137160" y="1179576"/>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#2</a:t>
            </a:r>
          </a:p>
        </p:txBody>
      </p:sp>
      <p:sp>
        <p:nvSpPr>
          <p:cNvPr id="39" name="Content Placeholder 17"/>
          <p:cNvSpPr>
            <a:spLocks noGrp="1"/>
          </p:cNvSpPr>
          <p:nvPr>
            <p:ph sz="quarter" idx="18" hasCustomPrompt="1"/>
          </p:nvPr>
        </p:nvSpPr>
        <p:spPr>
          <a:xfrm>
            <a:off x="137160" y="2167128"/>
            <a:ext cx="4389120" cy="502920"/>
          </a:xfrm>
          <a:prstGeom prst="rect">
            <a:avLst/>
          </a:prstGeom>
        </p:spPr>
        <p:txBody>
          <a:bodyPr/>
          <a:lstStyle>
            <a:lvl1pPr marL="0" indent="0">
              <a:buNone/>
              <a:defRPr sz="1400" b="0">
                <a:solidFill>
                  <a:srgbClr val="595959"/>
                </a:solidFill>
                <a:latin typeface="Garamond" panose="02020404030301010803" pitchFamily="18" charset="0"/>
              </a:defRPr>
            </a:lvl1pPr>
          </a:lstStyle>
          <a:p>
            <a:pPr lvl="0"/>
            <a:r>
              <a:rPr lang="en-US" dirty="0" smtClean="0"/>
              <a:t>Highlight #4	</a:t>
            </a:r>
          </a:p>
        </p:txBody>
      </p:sp>
      <p:sp>
        <p:nvSpPr>
          <p:cNvPr id="48" name="Picture Placeholder 9"/>
          <p:cNvSpPr>
            <a:spLocks noGrp="1"/>
          </p:cNvSpPr>
          <p:nvPr>
            <p:ph type="pic" sz="quarter" idx="10" hasCustomPrompt="1"/>
          </p:nvPr>
        </p:nvSpPr>
        <p:spPr>
          <a:xfrm>
            <a:off x="4572000" y="265176"/>
            <a:ext cx="3017520" cy="2880360"/>
          </a:xfrm>
          <a:prstGeom prst="rect">
            <a:avLst/>
          </a:prstGeom>
        </p:spPr>
        <p:txBody>
          <a:bodyPr/>
          <a:lstStyle>
            <a:lvl1pPr marL="0" indent="0">
              <a:buNone/>
              <a:defRPr/>
            </a:lvl1pPr>
          </a:lstStyle>
          <a:p>
            <a:r>
              <a:rPr lang="en-US" dirty="0" smtClean="0"/>
              <a:t>Map</a:t>
            </a:r>
            <a:endParaRPr lang="en-US" dirty="0"/>
          </a:p>
        </p:txBody>
      </p:sp>
      <p:sp>
        <p:nvSpPr>
          <p:cNvPr id="31" name="Rectangle 30"/>
          <p:cNvSpPr/>
          <p:nvPr userDrawn="1"/>
        </p:nvSpPr>
        <p:spPr>
          <a:xfrm>
            <a:off x="6264995" y="7389933"/>
            <a:ext cx="1246393" cy="1708160"/>
          </a:xfrm>
          <a:prstGeom prst="rect">
            <a:avLst/>
          </a:prstGeom>
        </p:spPr>
        <p:txBody>
          <a:bodyPr wrap="square" lIns="0" rIns="0">
            <a:spAutoFit/>
          </a:bodyPr>
          <a:lstStyle/>
          <a:p>
            <a:pPr algn="ctr"/>
            <a:r>
              <a:rPr lang="en-US" sz="1050" b="1" i="1" dirty="0" smtClean="0">
                <a:solidFill>
                  <a:srgbClr val="444E65"/>
                </a:solidFill>
                <a:latin typeface="Garamond" panose="02020404030301010803" pitchFamily="18" charset="0"/>
              </a:rPr>
              <a:t>Weather data helps scientists and managers understand water circulation patterns, plant growth, shellfish and fish distribution, storm frequency </a:t>
            </a:r>
            <a:r>
              <a:rPr lang="en-US" sz="1050" b="1" i="1" dirty="0" smtClean="0">
                <a:solidFill>
                  <a:srgbClr val="444E65"/>
                </a:solidFill>
                <a:latin typeface="Garamond" panose="02020404030301010803" pitchFamily="18" charset="0"/>
              </a:rPr>
              <a:t>and </a:t>
            </a:r>
            <a:r>
              <a:rPr lang="en-US" sz="1050" b="1" i="1" dirty="0" smtClean="0">
                <a:solidFill>
                  <a:srgbClr val="444E65"/>
                </a:solidFill>
                <a:latin typeface="Garamond" panose="02020404030301010803" pitchFamily="18" charset="0"/>
              </a:rPr>
              <a:t>intensity and </a:t>
            </a:r>
            <a:endParaRPr lang="en-US" sz="1050" b="1" i="1" dirty="0" smtClean="0">
              <a:solidFill>
                <a:srgbClr val="444E65"/>
              </a:solidFill>
              <a:latin typeface="Garamond" panose="02020404030301010803" pitchFamily="18" charset="0"/>
            </a:endParaRPr>
          </a:p>
          <a:p>
            <a:pPr algn="ctr"/>
            <a:r>
              <a:rPr lang="en-US" sz="1050" b="1" i="1" dirty="0" smtClean="0">
                <a:solidFill>
                  <a:srgbClr val="444E65"/>
                </a:solidFill>
                <a:latin typeface="Garamond" panose="02020404030301010803" pitchFamily="18" charset="0"/>
              </a:rPr>
              <a:t>much </a:t>
            </a:r>
            <a:r>
              <a:rPr lang="en-US" sz="1050" b="1" i="1" dirty="0" smtClean="0">
                <a:solidFill>
                  <a:srgbClr val="444E65"/>
                </a:solidFill>
                <a:latin typeface="Garamond" panose="02020404030301010803" pitchFamily="18" charset="0"/>
              </a:rPr>
              <a:t>more…</a:t>
            </a:r>
            <a:endParaRPr lang="en-US" sz="1050" b="1" i="1" dirty="0">
              <a:solidFill>
                <a:srgbClr val="444E65"/>
              </a:solidFill>
              <a:latin typeface="Garamond" panose="02020404030301010803" pitchFamily="18" charset="0"/>
            </a:endParaRPr>
          </a:p>
        </p:txBody>
      </p:sp>
      <p:sp>
        <p:nvSpPr>
          <p:cNvPr id="40" name="Content Placeholder 27"/>
          <p:cNvSpPr>
            <a:spLocks noGrp="1"/>
          </p:cNvSpPr>
          <p:nvPr>
            <p:ph sz="quarter" idx="19"/>
          </p:nvPr>
        </p:nvSpPr>
        <p:spPr>
          <a:xfrm>
            <a:off x="4535424" y="283464"/>
            <a:ext cx="3108960" cy="603504"/>
          </a:xfrm>
          <a:prstGeom prst="rect">
            <a:avLst/>
          </a:prstGeom>
        </p:spPr>
        <p:txBody>
          <a:bodyPr/>
          <a:lstStyle>
            <a:lvl1pPr marL="0" indent="0">
              <a:buNone/>
              <a:defRPr>
                <a:solidFill>
                  <a:srgbClr val="444E65"/>
                </a:solidFill>
              </a:defRPr>
            </a:lvl1pPr>
          </a:lstStyle>
          <a:p>
            <a:pPr lvl="0"/>
            <a:r>
              <a:rPr lang="en-US" dirty="0" smtClean="0"/>
              <a:t>Click to edit Master text styles</a:t>
            </a:r>
          </a:p>
        </p:txBody>
      </p:sp>
      <p:sp>
        <p:nvSpPr>
          <p:cNvPr id="41" name="Content Placeholder 29"/>
          <p:cNvSpPr>
            <a:spLocks noGrp="1"/>
          </p:cNvSpPr>
          <p:nvPr>
            <p:ph sz="quarter" idx="20" hasCustomPrompt="1"/>
          </p:nvPr>
        </p:nvSpPr>
        <p:spPr>
          <a:xfrm>
            <a:off x="219456" y="301752"/>
            <a:ext cx="4206240" cy="466344"/>
          </a:xfrm>
          <a:prstGeom prst="rect">
            <a:avLst/>
          </a:prstGeom>
        </p:spPr>
        <p:txBody>
          <a:bodyPr lIns="0" rIns="0"/>
          <a:lstStyle>
            <a:lvl1pPr marL="0" indent="0">
              <a:buNone/>
              <a:defRPr sz="1800" b="1" baseline="0">
                <a:solidFill>
                  <a:srgbClr val="444E65"/>
                </a:solidFill>
                <a:latin typeface="Calibri-Light"/>
              </a:defRPr>
            </a:lvl1pPr>
          </a:lstStyle>
          <a:p>
            <a:pPr lvl="0"/>
            <a:r>
              <a:rPr lang="en-US" dirty="0" smtClean="0"/>
              <a:t>How Is Our Estuary Changing?</a:t>
            </a:r>
          </a:p>
        </p:txBody>
      </p:sp>
      <p:sp>
        <p:nvSpPr>
          <p:cNvPr id="42" name="Content Placeholder 39"/>
          <p:cNvSpPr>
            <a:spLocks noGrp="1"/>
          </p:cNvSpPr>
          <p:nvPr>
            <p:ph sz="quarter" idx="21"/>
          </p:nvPr>
        </p:nvSpPr>
        <p:spPr>
          <a:xfrm>
            <a:off x="128016" y="3163824"/>
            <a:ext cx="4389120" cy="365760"/>
          </a:xfrm>
          <a:prstGeom prst="rect">
            <a:avLst/>
          </a:prstGeom>
        </p:spPr>
        <p:txBody>
          <a:bodyPr/>
          <a:lstStyle>
            <a:lvl1pPr marL="0" indent="0">
              <a:buNone/>
              <a:defRPr sz="1800">
                <a:solidFill>
                  <a:schemeClr val="bg1"/>
                </a:solidFill>
              </a:defRPr>
            </a:lvl1pPr>
          </a:lstStyle>
          <a:p>
            <a:pPr lvl="0"/>
            <a:r>
              <a:rPr lang="en-US" dirty="0" smtClean="0"/>
              <a:t>Click to edit Master text styles</a:t>
            </a:r>
          </a:p>
        </p:txBody>
      </p:sp>
      <p:sp>
        <p:nvSpPr>
          <p:cNvPr id="44" name="Content Placeholder 48"/>
          <p:cNvSpPr>
            <a:spLocks noGrp="1"/>
          </p:cNvSpPr>
          <p:nvPr>
            <p:ph sz="quarter" idx="23"/>
          </p:nvPr>
        </p:nvSpPr>
        <p:spPr>
          <a:xfrm>
            <a:off x="2587752" y="5971032"/>
            <a:ext cx="2011680" cy="182880"/>
          </a:xfrm>
          <a:prstGeom prst="rect">
            <a:avLst/>
          </a:prstGeom>
        </p:spPr>
        <p:txBody>
          <a:bodyPr/>
          <a:lstStyle>
            <a:lvl1pPr marL="0" indent="0">
              <a:buNone/>
              <a:defRPr sz="1000" i="1">
                <a:solidFill>
                  <a:schemeClr val="bg1"/>
                </a:solidFill>
                <a:latin typeface="Garamond" panose="02020404030301010803" pitchFamily="18" charset="0"/>
              </a:defRPr>
            </a:lvl1pPr>
            <a:lvl2pPr>
              <a:defRPr sz="1000"/>
            </a:lvl2pPr>
            <a:lvl3pPr>
              <a:defRPr sz="1000"/>
            </a:lvl3pPr>
            <a:lvl4pPr>
              <a:defRPr sz="1000"/>
            </a:lvl4pPr>
            <a:lvl5pPr>
              <a:defRPr sz="1000"/>
            </a:lvl5pPr>
          </a:lstStyle>
          <a:p>
            <a:pPr lvl="0"/>
            <a:r>
              <a:rPr lang="en-US" dirty="0" smtClean="0"/>
              <a:t>Click to edit Master text styles</a:t>
            </a:r>
          </a:p>
        </p:txBody>
      </p:sp>
      <p:sp>
        <p:nvSpPr>
          <p:cNvPr id="53" name="Content Placeholder 60"/>
          <p:cNvSpPr>
            <a:spLocks noGrp="1"/>
          </p:cNvSpPr>
          <p:nvPr>
            <p:ph sz="quarter" idx="32"/>
          </p:nvPr>
        </p:nvSpPr>
        <p:spPr>
          <a:xfrm>
            <a:off x="146304"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54" name="Content Placeholder 60"/>
          <p:cNvSpPr>
            <a:spLocks noGrp="1"/>
          </p:cNvSpPr>
          <p:nvPr>
            <p:ph sz="quarter" idx="33"/>
          </p:nvPr>
        </p:nvSpPr>
        <p:spPr>
          <a:xfrm>
            <a:off x="3182112" y="9116568"/>
            <a:ext cx="2834640" cy="685800"/>
          </a:xfrm>
          <a:prstGeom prst="rect">
            <a:avLst/>
          </a:prstGeom>
        </p:spPr>
        <p:txBody>
          <a:bodyPr/>
          <a:lstStyle>
            <a:lvl1pPr marL="0" indent="0">
              <a:buNone/>
              <a:defRPr sz="1300"/>
            </a:lvl1pPr>
            <a:lvl5pPr>
              <a:defRPr/>
            </a:lvl5pPr>
          </a:lstStyle>
          <a:p>
            <a:pPr lvl="0"/>
            <a:r>
              <a:rPr lang="en-US" dirty="0" smtClean="0"/>
              <a:t>Click to edit Master text styles</a:t>
            </a:r>
          </a:p>
        </p:txBody>
      </p:sp>
      <p:sp>
        <p:nvSpPr>
          <p:cNvPr id="43" name="TextBox 42"/>
          <p:cNvSpPr txBox="1"/>
          <p:nvPr userDrawn="1"/>
        </p:nvSpPr>
        <p:spPr>
          <a:xfrm>
            <a:off x="4539887" y="3904488"/>
            <a:ext cx="2023343" cy="1618392"/>
          </a:xfrm>
          <a:prstGeom prst="rect">
            <a:avLst/>
          </a:prstGeom>
          <a:noFill/>
        </p:spPr>
        <p:txBody>
          <a:bodyPr wrap="square" lIns="91440" rIns="91440" rtlCol="0">
            <a:spAutoFit/>
          </a:bodyPr>
          <a:lstStyle/>
          <a:p>
            <a:pPr>
              <a:lnSpc>
                <a:spcPts val="17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p>
          <a:p>
            <a:pPr>
              <a:lnSpc>
                <a:spcPts val="1700"/>
              </a:lnSpc>
            </a:pPr>
            <a:endParaRPr lang="en-US" sz="1400" b="1" dirty="0" smtClean="0">
              <a:solidFill>
                <a:schemeClr val="tx1">
                  <a:lumMod val="65000"/>
                  <a:lumOff val="35000"/>
                </a:schemeClr>
              </a:solidFill>
              <a:latin typeface="Garamond" panose="02020404030301010803" pitchFamily="18" charset="0"/>
            </a:endParaRPr>
          </a:p>
        </p:txBody>
      </p:sp>
      <p:pic>
        <p:nvPicPr>
          <p:cNvPr id="45" name="Picture 44"/>
          <p:cNvPicPr>
            <a:picLocks noChangeAspect="1"/>
          </p:cNvPicPr>
          <p:nvPr userDrawn="1"/>
        </p:nvPicPr>
        <p:blipFill rotWithShape="1">
          <a:blip r:embed="rId2" cstate="print">
            <a:extLst>
              <a:ext uri="{28A0092B-C50C-407E-A947-70E740481C1C}">
                <a14:useLocalDpi xmlns:a14="http://schemas.microsoft.com/office/drawing/2010/main" val="0"/>
              </a:ext>
            </a:extLst>
          </a:blip>
          <a:srcRect l="40662" t="26318" r="19911" b="31518"/>
          <a:stretch/>
        </p:blipFill>
        <p:spPr>
          <a:xfrm>
            <a:off x="6380223" y="4036416"/>
            <a:ext cx="1276245" cy="1364841"/>
          </a:xfrm>
          <a:prstGeom prst="rect">
            <a:avLst/>
          </a:prstGeom>
        </p:spPr>
      </p:pic>
      <p:sp>
        <p:nvSpPr>
          <p:cNvPr id="46" name="TextBox 45"/>
          <p:cNvSpPr txBox="1"/>
          <p:nvPr userDrawn="1"/>
        </p:nvSpPr>
        <p:spPr>
          <a:xfrm>
            <a:off x="4532077" y="5388868"/>
            <a:ext cx="2764030" cy="964367"/>
          </a:xfrm>
          <a:prstGeom prst="rect">
            <a:avLst/>
          </a:prstGeom>
          <a:noFill/>
        </p:spPr>
        <p:txBody>
          <a:bodyPr wrap="square" lIns="91440" rIns="91440" rtlCol="0">
            <a:spAutoFit/>
          </a:bodyPr>
          <a:lstStyle/>
          <a:p>
            <a:pPr>
              <a:lnSpc>
                <a:spcPts val="1700"/>
              </a:lnSpc>
            </a:pP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endParaRPr lang="en-US" sz="1400" dirty="0" smtClean="0">
              <a:solidFill>
                <a:schemeClr val="tx1">
                  <a:lumMod val="75000"/>
                  <a:lumOff val="25000"/>
                </a:schemeClr>
              </a:solidFill>
              <a:latin typeface="Garamond" panose="02020404030301010803" pitchFamily="18" charset="0"/>
            </a:endParaRPr>
          </a:p>
          <a:p>
            <a:pPr>
              <a:lnSpc>
                <a:spcPts val="1700"/>
              </a:lnSpc>
            </a:pP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47" name="Rectangle 46"/>
          <p:cNvSpPr/>
          <p:nvPr userDrawn="1"/>
        </p:nvSpPr>
        <p:spPr>
          <a:xfrm>
            <a:off x="4531596" y="3149250"/>
            <a:ext cx="2769827" cy="656590"/>
          </a:xfrm>
          <a:prstGeom prst="rect">
            <a:avLst/>
          </a:prstGeom>
        </p:spPr>
        <p:txBody>
          <a:bodyPr wrap="square">
            <a:spAutoFit/>
          </a:bodyPr>
          <a:lstStyle/>
          <a:p>
            <a:pPr marL="0" indent="0">
              <a:lnSpc>
                <a:spcPts val="2200"/>
              </a:lnSpc>
              <a:spcBef>
                <a:spcPts val="0"/>
              </a:spcBef>
              <a:buNone/>
            </a:pPr>
            <a:r>
              <a:rPr lang="en-US" sz="1800" dirty="0" smtClean="0">
                <a:solidFill>
                  <a:srgbClr val="444E65">
                    <a:alpha val="100000"/>
                  </a:srgbClr>
                </a:solidFill>
                <a:latin typeface="Calibri-Light"/>
                <a:cs typeface="Calibri-Light"/>
              </a:rPr>
              <a:t>Weather &amp; Climate – </a:t>
            </a:r>
          </a:p>
          <a:p>
            <a:pPr marL="0" indent="0">
              <a:lnSpc>
                <a:spcPts val="2200"/>
              </a:lnSpc>
              <a:spcBef>
                <a:spcPts val="0"/>
              </a:spcBef>
              <a:buNone/>
            </a:pPr>
            <a:r>
              <a:rPr lang="en-US" sz="1800" dirty="0" smtClean="0">
                <a:solidFill>
                  <a:srgbClr val="444E65">
                    <a:alpha val="100000"/>
                  </a:srgbClr>
                </a:solidFill>
                <a:latin typeface="Calibri-Light"/>
                <a:cs typeface="Calibri-Light"/>
              </a:rPr>
              <a:t>What is the Difference?</a:t>
            </a:r>
            <a:endParaRPr lang="en-US" sz="1800" dirty="0">
              <a:solidFill>
                <a:srgbClr val="444E65">
                  <a:alpha val="100000"/>
                </a:srgbClr>
              </a:solidFill>
              <a:latin typeface="Calibri-Light"/>
              <a:cs typeface="Calibri-Light"/>
            </a:endParaRPr>
          </a:p>
        </p:txBody>
      </p:sp>
      <p:sp>
        <p:nvSpPr>
          <p:cNvPr id="49" name="Content Placeholder 57"/>
          <p:cNvSpPr>
            <a:spLocks noGrp="1"/>
          </p:cNvSpPr>
          <p:nvPr>
            <p:ph sz="quarter" idx="30"/>
          </p:nvPr>
        </p:nvSpPr>
        <p:spPr>
          <a:xfrm>
            <a:off x="137160" y="6757416"/>
            <a:ext cx="4773168" cy="365760"/>
          </a:xfrm>
          <a:prstGeom prst="rect">
            <a:avLst/>
          </a:prstGeom>
        </p:spPr>
        <p:txBody>
          <a:bodyPr/>
          <a:lstStyle>
            <a:lvl1pPr marL="0" indent="0">
              <a:buNone/>
              <a:defRPr sz="1800"/>
            </a:lvl1pPr>
          </a:lstStyle>
          <a:p>
            <a:pPr lvl="0"/>
            <a:r>
              <a:rPr lang="en-US" dirty="0" smtClean="0"/>
              <a:t>Click to edit Master text styles</a:t>
            </a:r>
          </a:p>
        </p:txBody>
      </p:sp>
      <p:sp>
        <p:nvSpPr>
          <p:cNvPr id="50" name="Content Placeholder 57"/>
          <p:cNvSpPr>
            <a:spLocks noGrp="1"/>
          </p:cNvSpPr>
          <p:nvPr>
            <p:ph sz="quarter" idx="34"/>
          </p:nvPr>
        </p:nvSpPr>
        <p:spPr>
          <a:xfrm>
            <a:off x="137160" y="7193280"/>
            <a:ext cx="2240280" cy="310896"/>
          </a:xfrm>
          <a:prstGeom prst="rect">
            <a:avLst/>
          </a:prstGeom>
        </p:spPr>
        <p:txBody>
          <a:bodyPr/>
          <a:lstStyle>
            <a:lvl1pPr marL="0" indent="0">
              <a:buNone/>
              <a:defRPr sz="1400"/>
            </a:lvl1pPr>
          </a:lstStyle>
          <a:p>
            <a:pPr lvl="0"/>
            <a:r>
              <a:rPr lang="en-US" dirty="0" smtClean="0"/>
              <a:t>Click to edit Master text styles</a:t>
            </a:r>
          </a:p>
        </p:txBody>
      </p:sp>
      <p:sp>
        <p:nvSpPr>
          <p:cNvPr id="51" name="Picture Placeholder 9"/>
          <p:cNvSpPr>
            <a:spLocks noGrp="1"/>
          </p:cNvSpPr>
          <p:nvPr>
            <p:ph type="pic" sz="quarter" idx="11"/>
          </p:nvPr>
        </p:nvSpPr>
        <p:spPr>
          <a:xfrm>
            <a:off x="228600" y="7342632"/>
            <a:ext cx="2971800" cy="1828800"/>
          </a:xfrm>
          <a:prstGeom prst="rect">
            <a:avLst/>
          </a:prstGeom>
        </p:spPr>
        <p:txBody>
          <a:bodyPr/>
          <a:lstStyle/>
          <a:p>
            <a:endParaRPr lang="en-US" dirty="0"/>
          </a:p>
        </p:txBody>
      </p:sp>
      <p:sp>
        <p:nvSpPr>
          <p:cNvPr id="56" name="Picture Placeholder 11"/>
          <p:cNvSpPr>
            <a:spLocks noGrp="1"/>
          </p:cNvSpPr>
          <p:nvPr>
            <p:ph type="pic" sz="quarter" idx="35"/>
          </p:nvPr>
        </p:nvSpPr>
        <p:spPr>
          <a:xfrm>
            <a:off x="3255264" y="7342632"/>
            <a:ext cx="2971800" cy="1828800"/>
          </a:xfrm>
          <a:prstGeom prst="rect">
            <a:avLst/>
          </a:prstGeom>
        </p:spPr>
        <p:txBody>
          <a:bodyPr/>
          <a:lstStyle/>
          <a:p>
            <a:endParaRPr lang="en-US" dirty="0"/>
          </a:p>
        </p:txBody>
      </p:sp>
      <p:grpSp>
        <p:nvGrpSpPr>
          <p:cNvPr id="2" name="Group 1"/>
          <p:cNvGrpSpPr/>
          <p:nvPr userDrawn="1"/>
        </p:nvGrpSpPr>
        <p:grpSpPr>
          <a:xfrm>
            <a:off x="223284" y="6357660"/>
            <a:ext cx="4429757" cy="212078"/>
            <a:chOff x="223284" y="6529777"/>
            <a:chExt cx="4429757" cy="212078"/>
          </a:xfrm>
        </p:grpSpPr>
        <p:sp>
          <p:nvSpPr>
            <p:cNvPr id="63" name="TextBox 62"/>
            <p:cNvSpPr txBox="1"/>
            <p:nvPr userDrawn="1"/>
          </p:nvSpPr>
          <p:spPr>
            <a:xfrm>
              <a:off x="2784270" y="6534106"/>
              <a:ext cx="817853"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Not Changing</a:t>
              </a:r>
            </a:p>
          </p:txBody>
        </p:sp>
        <p:sp>
          <p:nvSpPr>
            <p:cNvPr id="64" name="Rectangle 63"/>
            <p:cNvSpPr>
              <a:spLocks/>
            </p:cNvSpPr>
            <p:nvPr userDrawn="1"/>
          </p:nvSpPr>
          <p:spPr>
            <a:xfrm>
              <a:off x="2472597" y="6559977"/>
              <a:ext cx="36576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5" name="Straight Connector 64"/>
            <p:cNvCxnSpPr/>
            <p:nvPr userDrawn="1"/>
          </p:nvCxnSpPr>
          <p:spPr>
            <a:xfrm>
              <a:off x="2610853" y="6628205"/>
              <a:ext cx="914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userDrawn="1"/>
          </p:nvSpPr>
          <p:spPr>
            <a:xfrm>
              <a:off x="1795065" y="6529777"/>
              <a:ext cx="720069"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67" name="Rectangle 66"/>
            <p:cNvSpPr>
              <a:spLocks/>
            </p:cNvSpPr>
            <p:nvPr userDrawn="1"/>
          </p:nvSpPr>
          <p:spPr>
            <a:xfrm>
              <a:off x="1476915" y="6559532"/>
              <a:ext cx="36576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TextBox 67"/>
            <p:cNvSpPr txBox="1"/>
            <p:nvPr userDrawn="1"/>
          </p:nvSpPr>
          <p:spPr>
            <a:xfrm>
              <a:off x="1604601" y="6559587"/>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69" name="TextBox 68"/>
            <p:cNvSpPr txBox="1"/>
            <p:nvPr userDrawn="1"/>
          </p:nvSpPr>
          <p:spPr>
            <a:xfrm>
              <a:off x="3924957" y="6534106"/>
              <a:ext cx="728084" cy="207749"/>
            </a:xfrm>
            <a:prstGeom prst="rect">
              <a:avLst/>
            </a:prstGeom>
            <a:noFill/>
          </p:spPr>
          <p:txBody>
            <a:bodyPr wrap="none"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Decreasing </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0" name="Rectangle 69"/>
            <p:cNvSpPr>
              <a:spLocks/>
            </p:cNvSpPr>
            <p:nvPr userDrawn="1"/>
          </p:nvSpPr>
          <p:spPr>
            <a:xfrm>
              <a:off x="3609317" y="6565271"/>
              <a:ext cx="36576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extBox 70"/>
            <p:cNvSpPr txBox="1"/>
            <p:nvPr userDrawn="1"/>
          </p:nvSpPr>
          <p:spPr>
            <a:xfrm flipV="1">
              <a:off x="3739037" y="6566873"/>
              <a:ext cx="104196" cy="138499"/>
            </a:xfrm>
            <a:prstGeom prst="rect">
              <a:avLst/>
            </a:prstGeom>
            <a:noFill/>
          </p:spPr>
          <p:txBody>
            <a:bodyPr wrap="none" lIns="0" tIns="0" rIns="0" bIns="0" rtlCol="0">
              <a:spAutoFit/>
            </a:bodyPr>
            <a:lstStyle/>
            <a:p>
              <a:r>
                <a:rPr lang="en-US" sz="900" b="1" dirty="0" smtClean="0">
                  <a:solidFill>
                    <a:schemeClr val="bg1"/>
                  </a:solidFill>
                  <a:latin typeface="Calibri" panose="020F0502020204030204" pitchFamily="34" charset="0"/>
                </a:rPr>
                <a:t>↑</a:t>
              </a:r>
              <a:endParaRPr lang="en-US" sz="900" b="1" dirty="0">
                <a:solidFill>
                  <a:schemeClr val="bg1"/>
                </a:solidFill>
              </a:endParaRPr>
            </a:p>
          </p:txBody>
        </p:sp>
        <p:sp>
          <p:nvSpPr>
            <p:cNvPr id="72" name="TextBox 71"/>
            <p:cNvSpPr txBox="1"/>
            <p:nvPr userDrawn="1"/>
          </p:nvSpPr>
          <p:spPr>
            <a:xfrm>
              <a:off x="537022" y="6530563"/>
              <a:ext cx="933269" cy="207749"/>
            </a:xfrm>
            <a:prstGeom prst="rect">
              <a:avLst/>
            </a:prstGeom>
            <a:noFill/>
          </p:spPr>
          <p:txBody>
            <a:bodyPr wrap="none" lIns="91440" tIns="45720" rIns="91440" bIns="45720" rtlCol="0">
              <a:spAutoFit/>
            </a:bodyPr>
            <a:lstStyle/>
            <a:p>
              <a:r>
                <a:rPr lang="en-US" sz="75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750" b="1" dirty="0">
                <a:solidFill>
                  <a:schemeClr val="bg1">
                    <a:lumMod val="95000"/>
                  </a:schemeClr>
                </a:solidFill>
                <a:latin typeface="Arial" panose="020B0604020202020204" pitchFamily="34" charset="0"/>
                <a:cs typeface="Arial" panose="020B0604020202020204" pitchFamily="34" charset="0"/>
              </a:endParaRPr>
            </a:p>
          </p:txBody>
        </p:sp>
        <p:sp>
          <p:nvSpPr>
            <p:cNvPr id="73" name="Rectangle 72"/>
            <p:cNvSpPr>
              <a:spLocks/>
            </p:cNvSpPr>
            <p:nvPr userDrawn="1"/>
          </p:nvSpPr>
          <p:spPr>
            <a:xfrm>
              <a:off x="223284" y="6560922"/>
              <a:ext cx="36576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spTree>
    <p:extLst>
      <p:ext uri="{BB962C8B-B14F-4D97-AF65-F5344CB8AC3E}">
        <p14:creationId xmlns:p14="http://schemas.microsoft.com/office/powerpoint/2010/main" val="1999653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sp>
        <p:nvSpPr>
          <p:cNvPr id="9" name="TextBox 8"/>
          <p:cNvSpPr txBox="1"/>
          <p:nvPr userDrawn="1"/>
        </p:nvSpPr>
        <p:spPr>
          <a:xfrm>
            <a:off x="182880" y="649224"/>
            <a:ext cx="7406640" cy="1280160"/>
          </a:xfrm>
          <a:prstGeom prst="rect">
            <a:avLst/>
          </a:prstGeom>
          <a:solidFill>
            <a:srgbClr val="444E65"/>
          </a:solidFill>
        </p:spPr>
        <p:txBody>
          <a:bodyPr wrap="square" lIns="45720" tIns="45720" rIns="45720" bIns="45720" rtlCol="0">
            <a:spAutoFit/>
          </a:bodyPr>
          <a:lstStyle/>
          <a:p>
            <a:pPr>
              <a:lnSpc>
                <a:spcPts val="1700"/>
              </a:lnSpc>
            </a:pPr>
            <a:endParaRPr lang="en-US" sz="1250" dirty="0" smtClean="0">
              <a:solidFill>
                <a:schemeClr val="bg1"/>
              </a:solidFill>
              <a:latin typeface="Garamond" panose="02020404030301010803" pitchFamily="18" charset="0"/>
            </a:endParaRPr>
          </a:p>
        </p:txBody>
      </p:sp>
      <p:sp>
        <p:nvSpPr>
          <p:cNvPr id="14" name="Content Placeholder 12"/>
          <p:cNvSpPr>
            <a:spLocks noGrp="1"/>
          </p:cNvSpPr>
          <p:nvPr>
            <p:ph sz="quarter" idx="13" hasCustomPrompt="1"/>
          </p:nvPr>
        </p:nvSpPr>
        <p:spPr>
          <a:xfrm>
            <a:off x="182880" y="649224"/>
            <a:ext cx="7406640" cy="1280160"/>
          </a:xfrm>
          <a:prstGeom prst="rect">
            <a:avLst/>
          </a:prstGeom>
        </p:spPr>
        <p:txBody>
          <a:bodyPr/>
          <a:lstStyle>
            <a:lvl1pPr marL="0" indent="0">
              <a:buNone/>
              <a:defRPr sz="1300">
                <a:solidFill>
                  <a:schemeClr val="bg1"/>
                </a:solidFill>
                <a:latin typeface="Garamond" panose="02020404030301010803" pitchFamily="18" charset="0"/>
              </a:defRPr>
            </a:lvl1pPr>
          </a:lstStyle>
          <a:p>
            <a:pPr lvl="0"/>
            <a:r>
              <a:rPr lang="en-US" dirty="0" smtClean="0"/>
              <a:t>Case Study introduction</a:t>
            </a:r>
            <a:endParaRPr lang="en-US" dirty="0"/>
          </a:p>
        </p:txBody>
      </p:sp>
      <p:sp>
        <p:nvSpPr>
          <p:cNvPr id="20" name="Content Placeholder 22"/>
          <p:cNvSpPr>
            <a:spLocks noGrp="1"/>
          </p:cNvSpPr>
          <p:nvPr>
            <p:ph sz="quarter" idx="18" hasCustomPrompt="1"/>
          </p:nvPr>
        </p:nvSpPr>
        <p:spPr>
          <a:xfrm>
            <a:off x="155448" y="4334256"/>
            <a:ext cx="4434840" cy="1307592"/>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Explanatory text related to case study plot #1</a:t>
            </a:r>
          </a:p>
        </p:txBody>
      </p:sp>
      <p:sp>
        <p:nvSpPr>
          <p:cNvPr id="7" name="Rectangle 6"/>
          <p:cNvSpPr/>
          <p:nvPr userDrawn="1"/>
        </p:nvSpPr>
        <p:spPr>
          <a:xfrm>
            <a:off x="180398" y="2008526"/>
            <a:ext cx="4480560" cy="679970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182880" y="487064"/>
            <a:ext cx="7406640" cy="109841"/>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88122" y="8914548"/>
            <a:ext cx="7406640" cy="830997"/>
          </a:xfrm>
          <a:prstGeom prst="rect">
            <a:avLst/>
          </a:prstGeom>
          <a:noFill/>
        </p:spPr>
        <p:txBody>
          <a:bodyPr wrap="square" lIns="0" rIns="0" rtlCol="0">
            <a:spAutoFit/>
          </a:bodyPr>
          <a:lstStyle/>
          <a:p>
            <a:pPr algn="ctr"/>
            <a:r>
              <a:rPr lang="en-US" sz="1600" b="1" dirty="0" smtClean="0">
                <a:solidFill>
                  <a:srgbClr val="444E65"/>
                </a:solidFill>
                <a:latin typeface="+mj-lt"/>
              </a:rPr>
              <a:t>Water Quality is </a:t>
            </a:r>
            <a:r>
              <a:rPr lang="en-US" sz="1600" b="1" dirty="0">
                <a:solidFill>
                  <a:srgbClr val="444E65"/>
                </a:solidFill>
                <a:latin typeface="+mj-lt"/>
              </a:rPr>
              <a:t>a</a:t>
            </a:r>
            <a:r>
              <a:rPr lang="en-US" sz="1600" b="1" dirty="0" smtClean="0">
                <a:solidFill>
                  <a:srgbClr val="444E65"/>
                </a:solidFill>
                <a:latin typeface="+mj-lt"/>
              </a:rPr>
              <a:t> MAJOR Driver of Ecosystem Change</a:t>
            </a:r>
          </a:p>
          <a:p>
            <a:pPr algn="ctr"/>
            <a:r>
              <a:rPr lang="en-US" sz="1600" dirty="0">
                <a:solidFill>
                  <a:srgbClr val="444E65"/>
                </a:solidFill>
                <a:latin typeface="+mj-lt"/>
              </a:rPr>
              <a:t>What happens on the land affects the quality of the water and the </a:t>
            </a:r>
            <a:r>
              <a:rPr lang="en-US" sz="1600" dirty="0" smtClean="0">
                <a:solidFill>
                  <a:srgbClr val="444E65"/>
                </a:solidFill>
                <a:latin typeface="+mj-lt"/>
              </a:rPr>
              <a:t>health</a:t>
            </a:r>
          </a:p>
          <a:p>
            <a:pPr algn="ctr"/>
            <a:r>
              <a:rPr lang="en-US" sz="1600" dirty="0" smtClean="0">
                <a:solidFill>
                  <a:srgbClr val="444E65"/>
                </a:solidFill>
                <a:latin typeface="+mj-lt"/>
              </a:rPr>
              <a:t> </a:t>
            </a:r>
            <a:r>
              <a:rPr lang="en-US" sz="1600" dirty="0">
                <a:solidFill>
                  <a:srgbClr val="444E65"/>
                </a:solidFill>
                <a:latin typeface="+mj-lt"/>
              </a:rPr>
              <a:t>of the plants and animals that live in the estuary. </a:t>
            </a:r>
            <a:r>
              <a:rPr lang="en-US" sz="1600" b="1" dirty="0" smtClean="0">
                <a:solidFill>
                  <a:srgbClr val="444E65"/>
                </a:solidFill>
                <a:latin typeface="+mj-lt"/>
              </a:rPr>
              <a:t>  </a:t>
            </a:r>
            <a:endParaRPr lang="en-US" sz="1600" b="1" dirty="0">
              <a:solidFill>
                <a:srgbClr val="444E65"/>
              </a:solidFill>
              <a:latin typeface="+mj-lt"/>
            </a:endParaRPr>
          </a:p>
        </p:txBody>
      </p:sp>
      <p:sp>
        <p:nvSpPr>
          <p:cNvPr id="11" name="Picture Placeholder 9"/>
          <p:cNvSpPr>
            <a:spLocks noGrp="1"/>
          </p:cNvSpPr>
          <p:nvPr>
            <p:ph type="pic" sz="quarter" idx="10" hasCustomPrompt="1"/>
          </p:nvPr>
        </p:nvSpPr>
        <p:spPr>
          <a:xfrm>
            <a:off x="4645152" y="2002536"/>
            <a:ext cx="2926080" cy="2935224"/>
          </a:xfrm>
          <a:prstGeom prst="rect">
            <a:avLst/>
          </a:prstGeom>
        </p:spPr>
        <p:txBody>
          <a:bodyPr/>
          <a:lstStyle>
            <a:lvl1pPr marL="0" indent="0">
              <a:buNone/>
              <a:defRPr/>
            </a:lvl1pPr>
          </a:lstStyle>
          <a:p>
            <a:r>
              <a:rPr lang="en-US" dirty="0" smtClean="0"/>
              <a:t>Trend map</a:t>
            </a:r>
            <a:endParaRPr lang="en-US" dirty="0"/>
          </a:p>
        </p:txBody>
      </p:sp>
      <p:sp>
        <p:nvSpPr>
          <p:cNvPr id="12" name="Picture Placeholder 9"/>
          <p:cNvSpPr>
            <a:spLocks noGrp="1"/>
          </p:cNvSpPr>
          <p:nvPr>
            <p:ph type="pic" sz="quarter" idx="11"/>
          </p:nvPr>
        </p:nvSpPr>
        <p:spPr>
          <a:xfrm>
            <a:off x="4645152" y="4919472"/>
            <a:ext cx="2935224" cy="3904488"/>
          </a:xfrm>
          <a:prstGeom prst="rect">
            <a:avLst/>
          </a:prstGeom>
        </p:spPr>
        <p:txBody>
          <a:bodyPr/>
          <a:lstStyle>
            <a:lvl1pPr marL="0" indent="0">
              <a:buNone/>
              <a:defRPr/>
            </a:lvl1pPr>
          </a:lstStyle>
          <a:p>
            <a:endParaRPr lang="en-US" dirty="0"/>
          </a:p>
        </p:txBody>
      </p:sp>
      <p:sp>
        <p:nvSpPr>
          <p:cNvPr id="13" name="Content Placeholder 12"/>
          <p:cNvSpPr>
            <a:spLocks noGrp="1"/>
          </p:cNvSpPr>
          <p:nvPr>
            <p:ph sz="quarter" idx="12" hasCustomPrompt="1"/>
          </p:nvPr>
        </p:nvSpPr>
        <p:spPr>
          <a:xfrm>
            <a:off x="128016" y="164592"/>
            <a:ext cx="4471416" cy="365760"/>
          </a:xfrm>
          <a:prstGeom prst="rect">
            <a:avLst/>
          </a:prstGeom>
        </p:spPr>
        <p:txBody>
          <a:bodyPr/>
          <a:lstStyle>
            <a:lvl1pPr marL="0" indent="0">
              <a:buNone/>
              <a:defRPr/>
            </a:lvl1pPr>
          </a:lstStyle>
          <a:p>
            <a:pPr lvl="0"/>
            <a:r>
              <a:rPr lang="en-US" dirty="0" smtClean="0"/>
              <a:t>Case Study Title</a:t>
            </a:r>
            <a:endParaRPr lang="en-US" dirty="0"/>
          </a:p>
        </p:txBody>
      </p:sp>
      <p:sp>
        <p:nvSpPr>
          <p:cNvPr id="15" name="Content Placeholder 12"/>
          <p:cNvSpPr>
            <a:spLocks noGrp="1"/>
          </p:cNvSpPr>
          <p:nvPr>
            <p:ph sz="quarter" idx="14" hasCustomPrompt="1"/>
          </p:nvPr>
        </p:nvSpPr>
        <p:spPr>
          <a:xfrm>
            <a:off x="155448" y="1975104"/>
            <a:ext cx="2082784" cy="329184"/>
          </a:xfrm>
          <a:prstGeom prst="rect">
            <a:avLst/>
          </a:prstGeom>
        </p:spPr>
        <p:txBody>
          <a:bodyPr/>
          <a:lstStyle>
            <a:lvl1pPr marL="0" indent="0">
              <a:buNone/>
              <a:defRPr sz="1800" b="0">
                <a:solidFill>
                  <a:srgbClr val="444E65"/>
                </a:solidFill>
                <a:latin typeface="+mn-lt"/>
              </a:defRPr>
            </a:lvl1pPr>
          </a:lstStyle>
          <a:p>
            <a:pPr lvl="0"/>
            <a:r>
              <a:rPr lang="en-US" dirty="0" smtClean="0"/>
              <a:t>Case study topic #1</a:t>
            </a:r>
            <a:endParaRPr lang="en-US" dirty="0"/>
          </a:p>
        </p:txBody>
      </p:sp>
      <p:sp>
        <p:nvSpPr>
          <p:cNvPr id="16" name="Content Placeholder 12"/>
          <p:cNvSpPr>
            <a:spLocks noGrp="1"/>
          </p:cNvSpPr>
          <p:nvPr>
            <p:ph sz="quarter" idx="15" hasCustomPrompt="1"/>
          </p:nvPr>
        </p:nvSpPr>
        <p:spPr>
          <a:xfrm>
            <a:off x="155447" y="5385816"/>
            <a:ext cx="2082785" cy="346620"/>
          </a:xfrm>
          <a:prstGeom prst="rect">
            <a:avLst/>
          </a:prstGeom>
        </p:spPr>
        <p:txBody>
          <a:bodyPr/>
          <a:lstStyle>
            <a:lvl1pPr marL="0" indent="0">
              <a:buNone/>
              <a:defRPr sz="1800" b="0">
                <a:solidFill>
                  <a:srgbClr val="444E65"/>
                </a:solidFill>
                <a:latin typeface="+mn-lt"/>
              </a:defRPr>
            </a:lvl1pPr>
          </a:lstStyle>
          <a:p>
            <a:pPr lvl="0"/>
            <a:r>
              <a:rPr lang="en-US" dirty="0" smtClean="0"/>
              <a:t>Case study topic #2</a:t>
            </a:r>
            <a:endParaRPr lang="en-US" dirty="0"/>
          </a:p>
        </p:txBody>
      </p:sp>
      <p:sp>
        <p:nvSpPr>
          <p:cNvPr id="17" name="Picture Placeholder 18"/>
          <p:cNvSpPr>
            <a:spLocks noGrp="1"/>
          </p:cNvSpPr>
          <p:nvPr>
            <p:ph type="pic" sz="quarter" idx="16" hasCustomPrompt="1"/>
          </p:nvPr>
        </p:nvSpPr>
        <p:spPr>
          <a:xfrm>
            <a:off x="237744" y="2304288"/>
            <a:ext cx="3017520" cy="2011680"/>
          </a:xfrm>
          <a:prstGeom prst="rect">
            <a:avLst/>
          </a:prstGeom>
        </p:spPr>
        <p:txBody>
          <a:bodyPr/>
          <a:lstStyle>
            <a:lvl1pPr marL="0" indent="0">
              <a:buNone/>
              <a:defRPr/>
            </a:lvl1pPr>
          </a:lstStyle>
          <a:p>
            <a:r>
              <a:rPr lang="en-US" dirty="0" smtClean="0"/>
              <a:t>Case study plot #1</a:t>
            </a:r>
            <a:endParaRPr lang="en-US" dirty="0"/>
          </a:p>
        </p:txBody>
      </p:sp>
      <p:sp>
        <p:nvSpPr>
          <p:cNvPr id="18" name="TextBox 17"/>
          <p:cNvSpPr txBox="1"/>
          <p:nvPr userDrawn="1"/>
        </p:nvSpPr>
        <p:spPr>
          <a:xfrm>
            <a:off x="3280148" y="2329450"/>
            <a:ext cx="1139560" cy="1546577"/>
          </a:xfrm>
          <a:prstGeom prst="rect">
            <a:avLst/>
          </a:prstGeom>
          <a:noFill/>
        </p:spPr>
        <p:txBody>
          <a:bodyPr wrap="square" rtlCol="0">
            <a:spAutoFit/>
          </a:bodyPr>
          <a:lstStyle/>
          <a:p>
            <a:pPr algn="ctr"/>
            <a:r>
              <a:rPr lang="en-US" sz="1050" b="1" i="1" dirty="0" smtClean="0">
                <a:solidFill>
                  <a:srgbClr val="444E65"/>
                </a:solidFill>
                <a:latin typeface="Garamond" panose="02020404030301010803" pitchFamily="18" charset="0"/>
              </a:rPr>
              <a:t>A critical threshold value is used to determine if a water quality measurement is at a level where negative impacts may occur.</a:t>
            </a:r>
            <a:endParaRPr lang="en-US" sz="1050" b="1" i="1" dirty="0">
              <a:solidFill>
                <a:srgbClr val="444E65"/>
              </a:solidFill>
              <a:latin typeface="Garamond" panose="02020404030301010803" pitchFamily="18" charset="0"/>
            </a:endParaRPr>
          </a:p>
        </p:txBody>
      </p:sp>
      <p:sp>
        <p:nvSpPr>
          <p:cNvPr id="19" name="Picture Placeholder 18"/>
          <p:cNvSpPr>
            <a:spLocks noGrp="1"/>
          </p:cNvSpPr>
          <p:nvPr>
            <p:ph type="pic" sz="quarter" idx="17" hasCustomPrompt="1"/>
          </p:nvPr>
        </p:nvSpPr>
        <p:spPr>
          <a:xfrm>
            <a:off x="237744" y="5577840"/>
            <a:ext cx="3017520" cy="2011680"/>
          </a:xfrm>
          <a:prstGeom prst="rect">
            <a:avLst/>
          </a:prstGeom>
        </p:spPr>
        <p:txBody>
          <a:bodyPr/>
          <a:lstStyle>
            <a:lvl1pPr marL="0" indent="0">
              <a:buNone/>
              <a:defRPr/>
            </a:lvl1pPr>
          </a:lstStyle>
          <a:p>
            <a:r>
              <a:rPr lang="en-US" dirty="0" smtClean="0"/>
              <a:t>Case study plot #2</a:t>
            </a:r>
            <a:endParaRPr lang="en-US" dirty="0"/>
          </a:p>
        </p:txBody>
      </p:sp>
      <p:sp>
        <p:nvSpPr>
          <p:cNvPr id="21" name="Content Placeholder 22"/>
          <p:cNvSpPr>
            <a:spLocks noGrp="1"/>
          </p:cNvSpPr>
          <p:nvPr>
            <p:ph sz="quarter" idx="19" hasCustomPrompt="1"/>
          </p:nvPr>
        </p:nvSpPr>
        <p:spPr>
          <a:xfrm>
            <a:off x="237744" y="7589520"/>
            <a:ext cx="4206240" cy="1307592"/>
          </a:xfrm>
          <a:prstGeom prst="rect">
            <a:avLst/>
          </a:prstGeom>
        </p:spPr>
        <p:txBody>
          <a:bodyPr/>
          <a:lstStyle>
            <a:lvl1pPr marL="0" indent="0">
              <a:buNone/>
              <a:defRPr sz="1300">
                <a:solidFill>
                  <a:srgbClr val="595959"/>
                </a:solidFill>
                <a:latin typeface="Garamond" panose="02020404030301010803" pitchFamily="18" charset="0"/>
              </a:defRPr>
            </a:lvl1pPr>
          </a:lstStyle>
          <a:p>
            <a:pPr lvl="0"/>
            <a:r>
              <a:rPr lang="en-US" dirty="0" smtClean="0"/>
              <a:t>Explanatory text related to case study plot #2</a:t>
            </a:r>
          </a:p>
        </p:txBody>
      </p:sp>
      <p:sp>
        <p:nvSpPr>
          <p:cNvPr id="23" name="Content Placeholder 27"/>
          <p:cNvSpPr>
            <a:spLocks noGrp="1"/>
          </p:cNvSpPr>
          <p:nvPr>
            <p:ph sz="quarter" idx="21" hasCustomPrompt="1"/>
          </p:nvPr>
        </p:nvSpPr>
        <p:spPr>
          <a:xfrm>
            <a:off x="4636008" y="2002536"/>
            <a:ext cx="2926080" cy="365760"/>
          </a:xfrm>
          <a:prstGeom prst="rect">
            <a:avLst/>
          </a:prstGeom>
        </p:spPr>
        <p:txBody>
          <a:bodyPr/>
          <a:lstStyle>
            <a:lvl1pPr marL="0" indent="0">
              <a:buNone/>
              <a:defRPr sz="1400" b="1"/>
            </a:lvl1pPr>
          </a:lstStyle>
          <a:p>
            <a:pPr lvl="0"/>
            <a:r>
              <a:rPr lang="en-US" dirty="0" smtClean="0"/>
              <a:t>Trend map title</a:t>
            </a:r>
          </a:p>
        </p:txBody>
      </p:sp>
      <p:sp>
        <p:nvSpPr>
          <p:cNvPr id="24" name="Content Placeholder 29"/>
          <p:cNvSpPr>
            <a:spLocks noGrp="1"/>
          </p:cNvSpPr>
          <p:nvPr>
            <p:ph sz="quarter" idx="22" hasCustomPrompt="1"/>
          </p:nvPr>
        </p:nvSpPr>
        <p:spPr>
          <a:xfrm>
            <a:off x="4672584" y="2432304"/>
            <a:ext cx="1554480" cy="2377440"/>
          </a:xfrm>
          <a:prstGeom prst="rect">
            <a:avLst/>
          </a:prstGeom>
        </p:spPr>
        <p:txBody>
          <a:bodyPr/>
          <a:lstStyle>
            <a:lvl1pPr marL="0" indent="0">
              <a:buNone/>
              <a:defRPr sz="1300">
                <a:latin typeface="Garamond" panose="02020404030301010803" pitchFamily="18" charset="0"/>
              </a:defRPr>
            </a:lvl1pPr>
          </a:lstStyle>
          <a:p>
            <a:pPr lvl="0"/>
            <a:r>
              <a:rPr lang="en-US" dirty="0" smtClean="0"/>
              <a:t>Trend map caption</a:t>
            </a:r>
          </a:p>
        </p:txBody>
      </p:sp>
      <p:sp>
        <p:nvSpPr>
          <p:cNvPr id="25" name="Content Placeholder 31"/>
          <p:cNvSpPr>
            <a:spLocks noGrp="1"/>
          </p:cNvSpPr>
          <p:nvPr>
            <p:ph sz="quarter" idx="23" hasCustomPrompt="1"/>
          </p:nvPr>
        </p:nvSpPr>
        <p:spPr>
          <a:xfrm>
            <a:off x="4645152" y="4965192"/>
            <a:ext cx="2971800" cy="649224"/>
          </a:xfrm>
          <a:prstGeom prst="rect">
            <a:avLst/>
          </a:prstGeom>
        </p:spPr>
        <p:txBody>
          <a:bodyPr/>
          <a:lstStyle>
            <a:lvl1pPr marL="0" indent="0">
              <a:buNone/>
              <a:defRPr baseline="0"/>
            </a:lvl1pPr>
          </a:lstStyle>
          <a:p>
            <a:pPr lvl="0"/>
            <a:r>
              <a:rPr lang="en-US" dirty="0" smtClean="0"/>
              <a:t>Call to Action </a:t>
            </a:r>
            <a:r>
              <a:rPr lang="en-US" dirty="0" err="1" smtClean="0"/>
              <a:t>ttl</a:t>
            </a:r>
            <a:endParaRPr lang="en-US" dirty="0" smtClean="0"/>
          </a:p>
        </p:txBody>
      </p:sp>
    </p:spTree>
    <p:extLst>
      <p:ext uri="{BB962C8B-B14F-4D97-AF65-F5344CB8AC3E}">
        <p14:creationId xmlns:p14="http://schemas.microsoft.com/office/powerpoint/2010/main" val="1230146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7" name="Group 6"/>
          <p:cNvGrpSpPr/>
          <p:nvPr userDrawn="1"/>
        </p:nvGrpSpPr>
        <p:grpSpPr>
          <a:xfrm>
            <a:off x="173355" y="478565"/>
            <a:ext cx="7384256" cy="2933066"/>
            <a:chOff x="207722" y="586133"/>
            <a:chExt cx="7384256" cy="2933066"/>
          </a:xfrm>
        </p:grpSpPr>
        <p:grpSp>
          <p:nvGrpSpPr>
            <p:cNvPr id="8" name="Group 7"/>
            <p:cNvGrpSpPr/>
            <p:nvPr/>
          </p:nvGrpSpPr>
          <p:grpSpPr>
            <a:xfrm>
              <a:off x="315023" y="610870"/>
              <a:ext cx="7145523" cy="902615"/>
              <a:chOff x="315023" y="610870"/>
              <a:chExt cx="7145523" cy="902615"/>
            </a:xfrm>
          </p:grpSpPr>
          <p:pic>
            <p:nvPicPr>
              <p:cNvPr id="17" name="Picture 16"/>
              <p:cNvPicPr>
                <a:picLocks noChangeAspect="1"/>
              </p:cNvPicPr>
              <p:nvPr/>
            </p:nvPicPr>
            <p:blipFill rotWithShape="1">
              <a:blip r:embed="rId2" cstate="print">
                <a:extLst>
                  <a:ext uri="{28A0092B-C50C-407E-A947-70E740481C1C}">
                    <a14:useLocalDpi xmlns:a14="http://schemas.microsoft.com/office/drawing/2010/main" val="0"/>
                  </a:ext>
                </a:extLst>
              </a:blip>
              <a:srcRect l="5208" t="11632" r="66146" b="67708"/>
              <a:stretch/>
            </p:blipFill>
            <p:spPr>
              <a:xfrm>
                <a:off x="2594586" y="949521"/>
                <a:ext cx="760719" cy="548640"/>
              </a:xfrm>
              <a:prstGeom prst="rect">
                <a:avLst/>
              </a:prstGeom>
            </p:spPr>
          </p:pic>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67275" t="7032" r="4774" b="64322"/>
              <a:stretch/>
            </p:blipFill>
            <p:spPr>
              <a:xfrm>
                <a:off x="875486" y="952927"/>
                <a:ext cx="535329" cy="54864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18220" t="75807" r="48967" b="8221"/>
              <a:stretch/>
            </p:blipFill>
            <p:spPr>
              <a:xfrm>
                <a:off x="4334947" y="1009935"/>
                <a:ext cx="939248" cy="457200"/>
              </a:xfrm>
              <a:prstGeom prst="rect">
                <a:avLst/>
              </a:prstGeom>
            </p:spPr>
          </p:pic>
          <p:sp>
            <p:nvSpPr>
              <p:cNvPr id="20" name="TextBox 19"/>
              <p:cNvSpPr txBox="1"/>
              <p:nvPr/>
            </p:nvSpPr>
            <p:spPr>
              <a:xfrm>
                <a:off x="315023" y="610871"/>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Economic Impacts</a:t>
                </a:r>
                <a:endParaRPr lang="en-US" sz="1400" dirty="0">
                  <a:solidFill>
                    <a:srgbClr val="247BA0"/>
                  </a:solidFill>
                  <a:latin typeface="+mj-lt"/>
                </a:endParaRPr>
              </a:p>
            </p:txBody>
          </p:sp>
          <p:sp>
            <p:nvSpPr>
              <p:cNvPr id="21" name="TextBox 20"/>
              <p:cNvSpPr txBox="1"/>
              <p:nvPr/>
            </p:nvSpPr>
            <p:spPr>
              <a:xfrm>
                <a:off x="2156997" y="614387"/>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Community Benefits</a:t>
                </a:r>
                <a:endParaRPr lang="en-US" sz="1400" dirty="0">
                  <a:solidFill>
                    <a:srgbClr val="247BA0"/>
                  </a:solidFill>
                  <a:latin typeface="+mj-lt"/>
                </a:endParaRPr>
              </a:p>
            </p:txBody>
          </p:sp>
          <p:sp>
            <p:nvSpPr>
              <p:cNvPr id="22" name="TextBox 21"/>
              <p:cNvSpPr txBox="1"/>
              <p:nvPr/>
            </p:nvSpPr>
            <p:spPr>
              <a:xfrm>
                <a:off x="3985591" y="610870"/>
                <a:ext cx="1645920" cy="365760"/>
              </a:xfrm>
              <a:prstGeom prst="rect">
                <a:avLst/>
              </a:prstGeom>
              <a:noFill/>
            </p:spPr>
            <p:txBody>
              <a:bodyPr wrap="square" lIns="0" rIns="0" rtlCol="0">
                <a:spAutoFit/>
              </a:bodyPr>
              <a:lstStyle/>
              <a:p>
                <a:pPr algn="ctr">
                  <a:lnSpc>
                    <a:spcPts val="2000"/>
                  </a:lnSpc>
                </a:pPr>
                <a:r>
                  <a:rPr lang="en-US" sz="1400" b="1" dirty="0" smtClean="0">
                    <a:solidFill>
                      <a:srgbClr val="247BA0"/>
                    </a:solidFill>
                    <a:latin typeface="+mj-lt"/>
                  </a:rPr>
                  <a:t>Healthy Ecosystems</a:t>
                </a:r>
                <a:endParaRPr lang="en-US" sz="1400" dirty="0">
                  <a:solidFill>
                    <a:srgbClr val="247BA0"/>
                  </a:solidFill>
                  <a:latin typeface="+mj-lt"/>
                </a:endParaRPr>
              </a:p>
            </p:txBody>
          </p:sp>
          <p:sp>
            <p:nvSpPr>
              <p:cNvPr id="23" name="TextBox 22"/>
              <p:cNvSpPr txBox="1"/>
              <p:nvPr/>
            </p:nvSpPr>
            <p:spPr>
              <a:xfrm>
                <a:off x="5814626" y="610870"/>
                <a:ext cx="1645920" cy="365760"/>
              </a:xfrm>
              <a:prstGeom prst="rect">
                <a:avLst/>
              </a:prstGeom>
              <a:noFill/>
            </p:spPr>
            <p:txBody>
              <a:bodyPr wrap="none" rtlCol="0">
                <a:spAutoFit/>
              </a:bodyPr>
              <a:lstStyle/>
              <a:p>
                <a:pPr algn="ctr">
                  <a:lnSpc>
                    <a:spcPts val="2000"/>
                  </a:lnSpc>
                </a:pPr>
                <a:r>
                  <a:rPr lang="en-US" sz="1400" b="1" dirty="0" smtClean="0">
                    <a:solidFill>
                      <a:srgbClr val="247BA0"/>
                    </a:solidFill>
                    <a:latin typeface="+mj-lt"/>
                  </a:rPr>
                  <a:t>Habitat Diversity</a:t>
                </a:r>
                <a:endParaRPr lang="en-US" sz="1400" dirty="0">
                  <a:solidFill>
                    <a:srgbClr val="247BA0"/>
                  </a:solidFill>
                  <a:latin typeface="+mj-lt"/>
                </a:endParaRPr>
              </a:p>
            </p:txBody>
          </p:sp>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14259" t="23633" r="14452" b="12305"/>
              <a:stretch/>
            </p:blipFill>
            <p:spPr>
              <a:xfrm>
                <a:off x="6267654" y="873405"/>
                <a:ext cx="712284" cy="640080"/>
              </a:xfrm>
              <a:prstGeom prst="rect">
                <a:avLst/>
              </a:prstGeom>
            </p:spPr>
          </p:pic>
        </p:grpSp>
        <p:grpSp>
          <p:nvGrpSpPr>
            <p:cNvPr id="9" name="Group 8"/>
            <p:cNvGrpSpPr/>
            <p:nvPr/>
          </p:nvGrpSpPr>
          <p:grpSpPr>
            <a:xfrm>
              <a:off x="207722" y="586133"/>
              <a:ext cx="7384256" cy="2933066"/>
              <a:chOff x="207722" y="586133"/>
              <a:chExt cx="7384256" cy="2933066"/>
            </a:xfrm>
          </p:grpSpPr>
          <p:sp>
            <p:nvSpPr>
              <p:cNvPr id="10" name="Rectangle 9"/>
              <p:cNvSpPr/>
              <p:nvPr/>
            </p:nvSpPr>
            <p:spPr>
              <a:xfrm>
                <a:off x="208544" y="587992"/>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6200000">
                <a:off x="593850" y="2022405"/>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6200000">
                <a:off x="4253550" y="2028727"/>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16200000">
                <a:off x="2431232" y="2024036"/>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16200000">
                <a:off x="-1227886" y="2021741"/>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6101506" y="2027372"/>
                <a:ext cx="292608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10315" y="3464206"/>
                <a:ext cx="7360920" cy="5486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5" name="TextBox 24"/>
          <p:cNvSpPr txBox="1"/>
          <p:nvPr userDrawn="1"/>
        </p:nvSpPr>
        <p:spPr>
          <a:xfrm>
            <a:off x="82296" y="150595"/>
            <a:ext cx="2390398" cy="369332"/>
          </a:xfrm>
          <a:prstGeom prst="rect">
            <a:avLst/>
          </a:prstGeom>
          <a:noFill/>
        </p:spPr>
        <p:txBody>
          <a:bodyPr wrap="none" rtlCol="0">
            <a:spAutoFit/>
          </a:bodyPr>
          <a:lstStyle/>
          <a:p>
            <a:r>
              <a:rPr lang="en-US" b="0" dirty="0" smtClean="0">
                <a:solidFill>
                  <a:srgbClr val="444E65"/>
                </a:solidFill>
                <a:latin typeface="Calibri-Light"/>
              </a:rPr>
              <a:t>Why Estuaries Matter</a:t>
            </a:r>
            <a:endParaRPr lang="en-US" b="0" dirty="0">
              <a:solidFill>
                <a:srgbClr val="444E65"/>
              </a:solidFill>
              <a:latin typeface="Calibri-Light"/>
            </a:endParaRPr>
          </a:p>
        </p:txBody>
      </p:sp>
      <p:sp>
        <p:nvSpPr>
          <p:cNvPr id="26" name="TextBox 25"/>
          <p:cNvSpPr txBox="1"/>
          <p:nvPr userDrawn="1"/>
        </p:nvSpPr>
        <p:spPr>
          <a:xfrm>
            <a:off x="353629" y="1337134"/>
            <a:ext cx="1645920" cy="1400383"/>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Coastal shoreline counties provided 53 million jobs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contributed $7.4 trillion (nearly 44%) of the nation’s gross domestic product in 2012. </a:t>
            </a:r>
            <a:endParaRPr lang="en-US" sz="1250" dirty="0">
              <a:solidFill>
                <a:srgbClr val="404040"/>
              </a:solidFill>
            </a:endParaRPr>
          </a:p>
        </p:txBody>
      </p:sp>
      <p:sp>
        <p:nvSpPr>
          <p:cNvPr id="27" name="TextBox 26"/>
          <p:cNvSpPr txBox="1"/>
          <p:nvPr userDrawn="1"/>
        </p:nvSpPr>
        <p:spPr>
          <a:xfrm>
            <a:off x="2185035" y="1337794"/>
            <a:ext cx="1645920" cy="1618392"/>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Estuaries protect coastal communities by reducing flooding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storm surge impacts, enhancing water quality,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providing commercial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recreational benefits.</a:t>
            </a:r>
          </a:p>
        </p:txBody>
      </p:sp>
      <p:sp>
        <p:nvSpPr>
          <p:cNvPr id="28" name="TextBox 27"/>
          <p:cNvSpPr txBox="1"/>
          <p:nvPr userDrawn="1"/>
        </p:nvSpPr>
        <p:spPr>
          <a:xfrm>
            <a:off x="4014357" y="1342267"/>
            <a:ext cx="1645920" cy="1400383"/>
          </a:xfrm>
          <a:prstGeom prst="rect">
            <a:avLst/>
          </a:prstGeom>
          <a:noFill/>
        </p:spPr>
        <p:txBody>
          <a:bodyPr wrap="square" lIns="0" rIns="0" rtlCol="0">
            <a:spAutoFit/>
          </a:bodyPr>
          <a:lstStyle/>
          <a:p>
            <a:pPr>
              <a:lnSpc>
                <a:spcPts val="1700"/>
              </a:lnSpc>
            </a:pPr>
            <a:r>
              <a:rPr lang="en-US" sz="1250" dirty="0" smtClean="0">
                <a:solidFill>
                  <a:srgbClr val="404040"/>
                </a:solidFill>
                <a:latin typeface="Garamond" panose="02020404030301010803" pitchFamily="18" charset="0"/>
              </a:rPr>
              <a:t>Up </a:t>
            </a:r>
            <a:r>
              <a:rPr lang="en-US" sz="1250" dirty="0">
                <a:solidFill>
                  <a:srgbClr val="404040"/>
                </a:solidFill>
                <a:latin typeface="Garamond" panose="02020404030301010803" pitchFamily="18" charset="0"/>
              </a:rPr>
              <a:t>to two-thirds of the nation’s commercial fish </a:t>
            </a:r>
            <a:r>
              <a:rPr lang="en-US" sz="1250" dirty="0" smtClean="0">
                <a:solidFill>
                  <a:srgbClr val="404040"/>
                </a:solidFill>
                <a:latin typeface="Garamond" panose="02020404030301010803" pitchFamily="18" charset="0"/>
              </a:rPr>
              <a:t>and </a:t>
            </a:r>
            <a:r>
              <a:rPr lang="en-US" sz="1250" dirty="0">
                <a:solidFill>
                  <a:srgbClr val="404040"/>
                </a:solidFill>
                <a:latin typeface="Garamond" panose="02020404030301010803" pitchFamily="18" charset="0"/>
              </a:rPr>
              <a:t>shellfish spend some part of their life cycle in an estuary or depend on this resource for food.</a:t>
            </a:r>
          </a:p>
        </p:txBody>
      </p:sp>
      <p:sp>
        <p:nvSpPr>
          <p:cNvPr id="29" name="TextBox 28"/>
          <p:cNvSpPr txBox="1"/>
          <p:nvPr userDrawn="1"/>
        </p:nvSpPr>
        <p:spPr>
          <a:xfrm>
            <a:off x="5843543" y="1341761"/>
            <a:ext cx="1645920" cy="2054409"/>
          </a:xfrm>
          <a:prstGeom prst="rect">
            <a:avLst/>
          </a:prstGeom>
          <a:noFill/>
        </p:spPr>
        <p:txBody>
          <a:bodyPr wrap="square" lIns="0" rIns="0" rtlCol="0">
            <a:spAutoFit/>
          </a:bodyPr>
          <a:lstStyle/>
          <a:p>
            <a:pPr>
              <a:lnSpc>
                <a:spcPts val="1700"/>
              </a:lnSpc>
            </a:pPr>
            <a:r>
              <a:rPr lang="en-US" sz="1250" dirty="0">
                <a:solidFill>
                  <a:srgbClr val="404040"/>
                </a:solidFill>
                <a:latin typeface="Garamond" panose="02020404030301010803" pitchFamily="18" charset="0"/>
              </a:rPr>
              <a:t>Habitat </a:t>
            </a:r>
            <a:r>
              <a:rPr lang="en-US" sz="1250" dirty="0" smtClean="0">
                <a:solidFill>
                  <a:srgbClr val="404040"/>
                </a:solidFill>
                <a:latin typeface="Garamond" panose="02020404030301010803" pitchFamily="18" charset="0"/>
              </a:rPr>
              <a:t>types include shallow </a:t>
            </a:r>
            <a:r>
              <a:rPr lang="en-US" sz="1250" dirty="0">
                <a:solidFill>
                  <a:srgbClr val="404040"/>
                </a:solidFill>
                <a:latin typeface="Garamond" panose="02020404030301010803" pitchFamily="18" charset="0"/>
              </a:rPr>
              <a:t>open waters, </a:t>
            </a:r>
            <a:r>
              <a:rPr lang="en-US" sz="1250" dirty="0" smtClean="0">
                <a:solidFill>
                  <a:srgbClr val="404040"/>
                </a:solidFill>
                <a:latin typeface="Garamond" panose="02020404030301010803" pitchFamily="18" charset="0"/>
              </a:rPr>
              <a:t>freshwater/salt marshes, swamps,  sandy beaches, mud/sand flats, rocky shores, oyster reefs, mangrove forests, river deltas, tidal pools </a:t>
            </a:r>
          </a:p>
          <a:p>
            <a:pPr>
              <a:lnSpc>
                <a:spcPts val="1700"/>
              </a:lnSpc>
            </a:pPr>
            <a:r>
              <a:rPr lang="en-US" sz="1250" dirty="0" smtClean="0">
                <a:solidFill>
                  <a:srgbClr val="404040"/>
                </a:solidFill>
                <a:latin typeface="Garamond" panose="02020404030301010803" pitchFamily="18" charset="0"/>
              </a:rPr>
              <a:t>and seagrasses.</a:t>
            </a:r>
            <a:endParaRPr lang="en-US" sz="1250" dirty="0">
              <a:solidFill>
                <a:srgbClr val="404040"/>
              </a:solidFill>
              <a:latin typeface="Garamond" panose="02020404030301010803" pitchFamily="18" charset="0"/>
            </a:endParaRPr>
          </a:p>
        </p:txBody>
      </p:sp>
      <p:grpSp>
        <p:nvGrpSpPr>
          <p:cNvPr id="30" name="Group 29"/>
          <p:cNvGrpSpPr/>
          <p:nvPr userDrawn="1"/>
        </p:nvGrpSpPr>
        <p:grpSpPr>
          <a:xfrm>
            <a:off x="118872" y="3456432"/>
            <a:ext cx="3931920" cy="4097086"/>
            <a:chOff x="118567" y="3489039"/>
            <a:chExt cx="3837403" cy="3999381"/>
          </a:xfrm>
          <a:solidFill>
            <a:srgbClr val="444E65"/>
          </a:solidFill>
        </p:grpSpPr>
        <p:grpSp>
          <p:nvGrpSpPr>
            <p:cNvPr id="31" name="Group 30"/>
            <p:cNvGrpSpPr/>
            <p:nvPr/>
          </p:nvGrpSpPr>
          <p:grpSpPr>
            <a:xfrm>
              <a:off x="118567" y="3489039"/>
              <a:ext cx="3837403" cy="3999381"/>
              <a:chOff x="101289" y="2311017"/>
              <a:chExt cx="4430653" cy="3999381"/>
            </a:xfrm>
            <a:grpFill/>
          </p:grpSpPr>
          <p:sp>
            <p:nvSpPr>
              <p:cNvPr id="33" name="Rectangle 32"/>
              <p:cNvSpPr/>
              <p:nvPr/>
            </p:nvSpPr>
            <p:spPr>
              <a:xfrm>
                <a:off x="165491" y="2319943"/>
                <a:ext cx="4327613" cy="374889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21898" y="2615023"/>
                <a:ext cx="4327613" cy="3695375"/>
              </a:xfrm>
              <a:prstGeom prst="rect">
                <a:avLst/>
              </a:prstGeom>
              <a:noFill/>
            </p:spPr>
            <p:txBody>
              <a:bodyPr wrap="square" lIns="91440" rIns="91440" rtlCol="0">
                <a:spAutoFit/>
              </a:bodyPr>
              <a:lstStyle/>
              <a:p>
                <a:pPr>
                  <a:lnSpc>
                    <a:spcPts val="1800"/>
                  </a:lnSpc>
                </a:pPr>
                <a:r>
                  <a:rPr lang="en-US" sz="1400" dirty="0" smtClean="0">
                    <a:solidFill>
                      <a:schemeClr val="bg1"/>
                    </a:solidFill>
                    <a:latin typeface="Garamond" panose="02020404030301010803" pitchFamily="18" charset="0"/>
                  </a:rPr>
                  <a:t>The </a:t>
                </a:r>
                <a:r>
                  <a:rPr lang="en-US" sz="1400" b="1" dirty="0" smtClean="0">
                    <a:solidFill>
                      <a:schemeClr val="bg1"/>
                    </a:solidFill>
                    <a:latin typeface="Garamond" panose="02020404030301010803" pitchFamily="18" charset="0"/>
                  </a:rPr>
                  <a:t>NERRS</a:t>
                </a:r>
                <a:r>
                  <a:rPr lang="en-US" sz="1400" dirty="0" smtClean="0">
                    <a:solidFill>
                      <a:schemeClr val="bg1"/>
                    </a:solidFill>
                    <a:latin typeface="Garamond" panose="02020404030301010803" pitchFamily="18" charset="0"/>
                  </a:rPr>
                  <a:t> is a partnership program between NOAA and the coastal states to manage designated reserves. More than 1.3 million acres of estuarine land and water are protected. Each reserve is managed on a daily basis by a lead state agency or university with input from local partners. The health of every reserve is continuously monitored by the </a:t>
                </a:r>
                <a:r>
                  <a:rPr lang="en-US" sz="1400" b="1" dirty="0" smtClean="0">
                    <a:solidFill>
                      <a:schemeClr val="bg1"/>
                    </a:solidFill>
                    <a:latin typeface="Garamond" panose="02020404030301010803" pitchFamily="18" charset="0"/>
                  </a:rPr>
                  <a:t>System Wide Monitoring Program </a:t>
                </a:r>
                <a:r>
                  <a:rPr lang="en-US" sz="1400" dirty="0" smtClean="0">
                    <a:solidFill>
                      <a:schemeClr val="bg1"/>
                    </a:solidFill>
                    <a:latin typeface="Garamond" panose="02020404030301010803" pitchFamily="18" charset="0"/>
                  </a:rPr>
                  <a:t>(</a:t>
                </a:r>
                <a:r>
                  <a:rPr lang="en-US" sz="1400" b="0" dirty="0" smtClean="0">
                    <a:solidFill>
                      <a:schemeClr val="bg1"/>
                    </a:solidFill>
                    <a:latin typeface="Garamond" panose="02020404030301010803" pitchFamily="18" charset="0"/>
                  </a:rPr>
                  <a:t>SWMP</a:t>
                </a:r>
                <a:r>
                  <a:rPr lang="en-US" sz="1400" b="0" dirty="0" smtClean="0">
                    <a:solidFill>
                      <a:schemeClr val="bg1"/>
                    </a:solidFill>
                    <a:latin typeface="Garamond" panose="02020404030301010803" pitchFamily="18" charset="0"/>
                  </a:rPr>
                  <a:t>).</a:t>
                </a:r>
                <a:r>
                  <a:rPr lang="en-US" sz="1400" dirty="0" smtClean="0">
                    <a:solidFill>
                      <a:schemeClr val="bg1"/>
                    </a:solidFill>
                    <a:latin typeface="Garamond" panose="02020404030301010803" pitchFamily="18" charset="0"/>
                  </a:rPr>
                  <a:t> </a:t>
                </a:r>
                <a:r>
                  <a:rPr lang="en-US" sz="1400" dirty="0" smtClean="0">
                    <a:solidFill>
                      <a:schemeClr val="bg1"/>
                    </a:solidFill>
                    <a:latin typeface="Garamond" panose="02020404030301010803" pitchFamily="18" charset="0"/>
                  </a:rPr>
                  <a:t>SWMP is a </a:t>
                </a:r>
                <a:r>
                  <a:rPr lang="en-US" sz="1400" b="1" dirty="0" smtClean="0">
                    <a:solidFill>
                      <a:schemeClr val="bg1"/>
                    </a:solidFill>
                    <a:latin typeface="Garamond" panose="02020404030301010803" pitchFamily="18" charset="0"/>
                  </a:rPr>
                  <a:t>robust</a:t>
                </a:r>
                <a:r>
                  <a:rPr lang="en-US" sz="1400" dirty="0" smtClean="0">
                    <a:solidFill>
                      <a:schemeClr val="bg1"/>
                    </a:solidFill>
                    <a:latin typeface="Garamond" panose="02020404030301010803" pitchFamily="18" charset="0"/>
                  </a:rPr>
                  <a:t>, </a:t>
                </a:r>
                <a:r>
                  <a:rPr lang="en-US" sz="1400" b="1" dirty="0" smtClean="0">
                    <a:solidFill>
                      <a:schemeClr val="bg1"/>
                    </a:solidFill>
                    <a:latin typeface="Garamond" panose="02020404030301010803" pitchFamily="18" charset="0"/>
                  </a:rPr>
                  <a:t>long-term</a:t>
                </a:r>
                <a:r>
                  <a:rPr lang="en-US" sz="1400" dirty="0" smtClean="0">
                    <a:solidFill>
                      <a:schemeClr val="bg1"/>
                    </a:solidFill>
                    <a:latin typeface="Garamond" panose="02020404030301010803" pitchFamily="18" charset="0"/>
                  </a:rPr>
                  <a:t>, and </a:t>
                </a:r>
                <a:r>
                  <a:rPr lang="en-US" sz="1400" b="1" dirty="0" smtClean="0">
                    <a:solidFill>
                      <a:schemeClr val="bg1"/>
                    </a:solidFill>
                    <a:latin typeface="Garamond" panose="02020404030301010803" pitchFamily="18" charset="0"/>
                  </a:rPr>
                  <a:t>versatile</a:t>
                </a:r>
                <a:r>
                  <a:rPr lang="en-US" sz="1400" dirty="0" smtClean="0">
                    <a:solidFill>
                      <a:schemeClr val="bg1"/>
                    </a:solidFill>
                    <a:latin typeface="Garamond" panose="02020404030301010803" pitchFamily="18" charset="0"/>
                  </a:rPr>
                  <a:t> monitoring program that uses the NERRS network to intensively study estuarine reference sites for evaluating ecosystem function and change. Reserve-generated data and information are available to local citizens and decision makers. For more information, go to: </a:t>
                </a:r>
              </a:p>
              <a:p>
                <a:pPr>
                  <a:lnSpc>
                    <a:spcPts val="1800"/>
                  </a:lnSpc>
                </a:pPr>
                <a:endParaRPr lang="en-US" sz="1400" dirty="0">
                  <a:solidFill>
                    <a:schemeClr val="bg1"/>
                  </a:solidFill>
                  <a:latin typeface="Garamond" panose="02020404030301010803" pitchFamily="18" charset="0"/>
                </a:endParaRPr>
              </a:p>
            </p:txBody>
          </p:sp>
          <p:sp>
            <p:nvSpPr>
              <p:cNvPr id="34" name="TextBox 33"/>
              <p:cNvSpPr txBox="1"/>
              <p:nvPr/>
            </p:nvSpPr>
            <p:spPr>
              <a:xfrm>
                <a:off x="101289" y="2311017"/>
                <a:ext cx="4430653" cy="322970"/>
              </a:xfrm>
              <a:prstGeom prst="rect">
                <a:avLst/>
              </a:prstGeom>
              <a:noFill/>
            </p:spPr>
            <p:txBody>
              <a:bodyPr wrap="square" lIns="91440" rIns="91440" rtlCol="0">
                <a:spAutoFit/>
              </a:bodyPr>
              <a:lstStyle/>
              <a:p>
                <a:r>
                  <a:rPr lang="en-US" sz="1550" b="0" dirty="0" smtClean="0">
                    <a:solidFill>
                      <a:schemeClr val="bg1"/>
                    </a:solidFill>
                    <a:latin typeface="Calibri-Light"/>
                  </a:rPr>
                  <a:t>Tracking The Health of Our Estuaries 24/7 </a:t>
                </a:r>
                <a:endParaRPr lang="en-US" sz="1550" b="0" dirty="0">
                  <a:solidFill>
                    <a:schemeClr val="bg1"/>
                  </a:solidFill>
                  <a:latin typeface="Calibri-Light"/>
                </a:endParaRPr>
              </a:p>
            </p:txBody>
          </p:sp>
        </p:grpSp>
        <p:sp>
          <p:nvSpPr>
            <p:cNvPr id="32" name="TextBox 31"/>
            <p:cNvSpPr txBox="1"/>
            <p:nvPr/>
          </p:nvSpPr>
          <p:spPr>
            <a:xfrm>
              <a:off x="595968" y="6934979"/>
              <a:ext cx="2472001" cy="303482"/>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sp>
        <p:nvSpPr>
          <p:cNvPr id="36" name="Rectangle 35"/>
          <p:cNvSpPr/>
          <p:nvPr userDrawn="1"/>
        </p:nvSpPr>
        <p:spPr>
          <a:xfrm>
            <a:off x="5193792"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p:cNvSpPr/>
          <p:nvPr userDrawn="1"/>
        </p:nvSpPr>
        <p:spPr>
          <a:xfrm>
            <a:off x="173736" y="7726680"/>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userDrawn="1"/>
        </p:nvSpPr>
        <p:spPr>
          <a:xfrm>
            <a:off x="2688336" y="7724972"/>
            <a:ext cx="2423160" cy="128016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p:cNvSpPr txBox="1"/>
          <p:nvPr userDrawn="1"/>
        </p:nvSpPr>
        <p:spPr>
          <a:xfrm>
            <a:off x="4069080" y="6397277"/>
            <a:ext cx="3576739" cy="830997"/>
          </a:xfrm>
          <a:prstGeom prst="rect">
            <a:avLst/>
          </a:prstGeom>
          <a:noFill/>
        </p:spPr>
        <p:txBody>
          <a:bodyPr wrap="square" rtlCol="0" anchor="ctr" anchorCtr="1">
            <a:spAutoFit/>
          </a:bodyPr>
          <a:lstStyle/>
          <a:p>
            <a:pPr algn="ctr"/>
            <a:r>
              <a:rPr lang="en-US" sz="1600" dirty="0" smtClean="0">
                <a:solidFill>
                  <a:srgbClr val="444E65"/>
                </a:solidFill>
                <a:latin typeface="+mj-lt"/>
              </a:rPr>
              <a:t>NERRS</a:t>
            </a:r>
            <a:r>
              <a:rPr lang="en-US" sz="1600" dirty="0">
                <a:solidFill>
                  <a:srgbClr val="444E65"/>
                </a:solidFill>
                <a:latin typeface="+mj-lt"/>
              </a:rPr>
              <a:t> </a:t>
            </a:r>
            <a:r>
              <a:rPr lang="en-US" sz="1600" dirty="0" smtClean="0">
                <a:solidFill>
                  <a:srgbClr val="444E65"/>
                </a:solidFill>
                <a:latin typeface="+mj-lt"/>
              </a:rPr>
              <a:t>is </a:t>
            </a:r>
            <a:r>
              <a:rPr lang="en-US" sz="1600" dirty="0">
                <a:solidFill>
                  <a:srgbClr val="444E65"/>
                </a:solidFill>
                <a:latin typeface="+mj-lt"/>
              </a:rPr>
              <a:t>a network of 29 </a:t>
            </a:r>
            <a:r>
              <a:rPr lang="en-US" sz="1600" dirty="0" smtClean="0">
                <a:solidFill>
                  <a:srgbClr val="444E65"/>
                </a:solidFill>
                <a:latin typeface="+mj-lt"/>
              </a:rPr>
              <a:t>coastal </a:t>
            </a:r>
            <a:r>
              <a:rPr lang="en-US" sz="1600" dirty="0">
                <a:solidFill>
                  <a:srgbClr val="444E65"/>
                </a:solidFill>
                <a:latin typeface="+mj-lt"/>
              </a:rPr>
              <a:t>reserves established for </a:t>
            </a:r>
            <a:r>
              <a:rPr lang="en-US" sz="1600" dirty="0" smtClean="0">
                <a:solidFill>
                  <a:srgbClr val="444E65"/>
                </a:solidFill>
                <a:latin typeface="+mj-lt"/>
              </a:rPr>
              <a:t>long-term</a:t>
            </a:r>
          </a:p>
          <a:p>
            <a:pPr algn="ctr"/>
            <a:r>
              <a:rPr lang="en-US" sz="1600" dirty="0" smtClean="0">
                <a:solidFill>
                  <a:srgbClr val="444E65"/>
                </a:solidFill>
                <a:latin typeface="+mj-lt"/>
              </a:rPr>
              <a:t> </a:t>
            </a:r>
            <a:r>
              <a:rPr lang="en-US" sz="1600" b="1" dirty="0">
                <a:solidFill>
                  <a:srgbClr val="444E65"/>
                </a:solidFill>
                <a:latin typeface="+mj-lt"/>
              </a:rPr>
              <a:t>research</a:t>
            </a:r>
            <a:r>
              <a:rPr lang="en-US" sz="1600" dirty="0">
                <a:solidFill>
                  <a:srgbClr val="444E65"/>
                </a:solidFill>
                <a:latin typeface="+mj-lt"/>
              </a:rPr>
              <a:t>, </a:t>
            </a:r>
            <a:r>
              <a:rPr lang="en-US" sz="1600" b="1" dirty="0">
                <a:solidFill>
                  <a:srgbClr val="444E65"/>
                </a:solidFill>
                <a:latin typeface="+mj-lt"/>
              </a:rPr>
              <a:t>education</a:t>
            </a:r>
            <a:r>
              <a:rPr lang="en-US" sz="1600" dirty="0">
                <a:solidFill>
                  <a:srgbClr val="444E65"/>
                </a:solidFill>
                <a:latin typeface="+mj-lt"/>
              </a:rPr>
              <a:t> and </a:t>
            </a:r>
            <a:r>
              <a:rPr lang="en-US" sz="1600" b="1" dirty="0">
                <a:solidFill>
                  <a:srgbClr val="444E65"/>
                </a:solidFill>
                <a:latin typeface="+mj-lt"/>
              </a:rPr>
              <a:t>stewardship</a:t>
            </a:r>
            <a:r>
              <a:rPr lang="en-US" sz="1600" dirty="0" smtClean="0">
                <a:solidFill>
                  <a:srgbClr val="444E65"/>
                </a:solidFill>
                <a:latin typeface="+mj-lt"/>
              </a:rPr>
              <a:t>.</a:t>
            </a:r>
            <a:endParaRPr lang="en-US" sz="1600" dirty="0">
              <a:solidFill>
                <a:srgbClr val="444E65"/>
              </a:solidFill>
              <a:latin typeface="+mj-lt"/>
            </a:endParaRPr>
          </a:p>
        </p:txBody>
      </p:sp>
      <p:sp>
        <p:nvSpPr>
          <p:cNvPr id="40" name="TextBox 39"/>
          <p:cNvSpPr txBox="1"/>
          <p:nvPr userDrawn="1"/>
        </p:nvSpPr>
        <p:spPr>
          <a:xfrm>
            <a:off x="73152" y="7397496"/>
            <a:ext cx="2159566" cy="369332"/>
          </a:xfrm>
          <a:prstGeom prst="rect">
            <a:avLst/>
          </a:prstGeom>
          <a:noFill/>
        </p:spPr>
        <p:txBody>
          <a:bodyPr wrap="none" rtlCol="0">
            <a:spAutoFit/>
          </a:bodyPr>
          <a:lstStyle/>
          <a:p>
            <a:r>
              <a:rPr lang="en-US" b="0" dirty="0" smtClean="0">
                <a:solidFill>
                  <a:schemeClr val="tx1">
                    <a:lumMod val="65000"/>
                    <a:lumOff val="35000"/>
                  </a:schemeClr>
                </a:solidFill>
                <a:latin typeface="Calibri-Light"/>
              </a:rPr>
              <a:t>More </a:t>
            </a:r>
            <a:r>
              <a:rPr lang="en-US" b="0" dirty="0" smtClean="0">
                <a:solidFill>
                  <a:schemeClr val="tx1">
                    <a:lumMod val="65000"/>
                    <a:lumOff val="35000"/>
                  </a:schemeClr>
                </a:solidFill>
                <a:latin typeface="Calibri-Light"/>
              </a:rPr>
              <a:t>Information…</a:t>
            </a:r>
            <a:endParaRPr lang="en-US" b="0" dirty="0">
              <a:solidFill>
                <a:schemeClr val="tx1">
                  <a:lumMod val="65000"/>
                  <a:lumOff val="35000"/>
                </a:schemeClr>
              </a:solidFill>
              <a:latin typeface="Calibri-Light"/>
            </a:endParaRPr>
          </a:p>
        </p:txBody>
      </p:sp>
      <p:sp>
        <p:nvSpPr>
          <p:cNvPr id="41" name="TextBox 40"/>
          <p:cNvSpPr txBox="1"/>
          <p:nvPr userDrawn="1"/>
        </p:nvSpPr>
        <p:spPr>
          <a:xfrm>
            <a:off x="705204" y="7716161"/>
            <a:ext cx="1547218" cy="307777"/>
          </a:xfrm>
          <a:prstGeom prst="rect">
            <a:avLst/>
          </a:prstGeom>
          <a:noFill/>
        </p:spPr>
        <p:txBody>
          <a:bodyPr wrap="none" rtlCol="0">
            <a:spAutoFit/>
          </a:bodyPr>
          <a:lstStyle/>
          <a:p>
            <a:r>
              <a:rPr lang="en-US" sz="1400" b="0" dirty="0" smtClean="0">
                <a:solidFill>
                  <a:srgbClr val="444E65"/>
                </a:solidFill>
                <a:latin typeface="Calibri-Light"/>
              </a:rPr>
              <a:t>For Stakeholders</a:t>
            </a:r>
            <a:endParaRPr lang="en-US" sz="1400" b="0" dirty="0">
              <a:solidFill>
                <a:srgbClr val="444E65"/>
              </a:solidFill>
              <a:latin typeface="Calibri-Light"/>
            </a:endParaRPr>
          </a:p>
        </p:txBody>
      </p:sp>
      <p:sp>
        <p:nvSpPr>
          <p:cNvPr id="42" name="TextBox 41"/>
          <p:cNvSpPr txBox="1"/>
          <p:nvPr userDrawn="1"/>
        </p:nvSpPr>
        <p:spPr>
          <a:xfrm>
            <a:off x="64008" y="7991856"/>
            <a:ext cx="265176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the System </a:t>
            </a:r>
            <a:r>
              <a:rPr lang="en-US" sz="1250" dirty="0">
                <a:solidFill>
                  <a:srgbClr val="404040"/>
                </a:solidFill>
                <a:latin typeface="Garamond" panose="02020404030301010803" pitchFamily="18" charset="0"/>
              </a:rPr>
              <a:t>Wide Monitoring Program (SWMP) Graphing Application </a:t>
            </a:r>
            <a:r>
              <a:rPr lang="en-US" sz="1250" dirty="0" smtClean="0">
                <a:solidFill>
                  <a:srgbClr val="404040"/>
                </a:solidFill>
                <a:latin typeface="Garamond" panose="02020404030301010803" pitchFamily="18" charset="0"/>
              </a:rPr>
              <a:t>website: </a:t>
            </a:r>
            <a:r>
              <a:rPr lang="en-US" sz="1250" b="1" dirty="0" smtClean="0">
                <a:solidFill>
                  <a:srgbClr val="595959"/>
                </a:solidFill>
                <a:latin typeface="Garamond" panose="02020404030301010803" pitchFamily="18" charset="0"/>
              </a:rPr>
              <a:t>https://coast.noaa.gov/swmp/</a:t>
            </a:r>
            <a:endParaRPr lang="en-US" sz="1250" b="1" dirty="0">
              <a:solidFill>
                <a:srgbClr val="595959"/>
              </a:solidFill>
              <a:latin typeface="Garamond" panose="02020404030301010803" pitchFamily="18" charset="0"/>
            </a:endParaRPr>
          </a:p>
        </p:txBody>
      </p:sp>
      <p:sp>
        <p:nvSpPr>
          <p:cNvPr id="43" name="TextBox 42"/>
          <p:cNvSpPr txBox="1"/>
          <p:nvPr userDrawn="1"/>
        </p:nvSpPr>
        <p:spPr>
          <a:xfrm>
            <a:off x="3394840" y="7716333"/>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44" name="TextBox 43"/>
          <p:cNvSpPr txBox="1"/>
          <p:nvPr userDrawn="1"/>
        </p:nvSpPr>
        <p:spPr>
          <a:xfrm>
            <a:off x="2770632" y="7991856"/>
            <a:ext cx="2286000" cy="914400"/>
          </a:xfrm>
          <a:prstGeom prst="rect">
            <a:avLst/>
          </a:prstGeom>
          <a:noFill/>
        </p:spPr>
        <p:txBody>
          <a:bodyPr wrap="square" lIns="91440" rIns="91440" rtlCol="0">
            <a:noAutofit/>
          </a:bodyPr>
          <a:lstStyle/>
          <a:p>
            <a:pPr algn="ctr">
              <a:lnSpc>
                <a:spcPts val="1700"/>
              </a:lnSpc>
            </a:pPr>
            <a:r>
              <a:rPr lang="en-US" sz="1250" dirty="0" smtClean="0">
                <a:solidFill>
                  <a:srgbClr val="404040"/>
                </a:solidFill>
                <a:latin typeface="Garamond" panose="02020404030301010803" pitchFamily="18" charset="0"/>
              </a:rPr>
              <a:t>Access data at </a:t>
            </a:r>
            <a:r>
              <a:rPr lang="en-US" sz="1250" dirty="0">
                <a:solidFill>
                  <a:srgbClr val="404040"/>
                </a:solidFill>
                <a:latin typeface="Garamond" panose="02020404030301010803" pitchFamily="18" charset="0"/>
              </a:rPr>
              <a:t>the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Central </a:t>
            </a:r>
            <a:r>
              <a:rPr lang="en-US" sz="1250" dirty="0">
                <a:solidFill>
                  <a:srgbClr val="404040"/>
                </a:solidFill>
                <a:latin typeface="Garamond" panose="02020404030301010803" pitchFamily="18" charset="0"/>
              </a:rPr>
              <a:t>Data Management Office </a:t>
            </a:r>
            <a:endParaRPr lang="en-US" sz="1250" dirty="0" smtClean="0">
              <a:solidFill>
                <a:srgbClr val="404040"/>
              </a:solidFill>
              <a:latin typeface="Garamond" panose="02020404030301010803" pitchFamily="18" charset="0"/>
            </a:endParaRPr>
          </a:p>
          <a:p>
            <a:pPr algn="ctr">
              <a:lnSpc>
                <a:spcPts val="1700"/>
              </a:lnSpc>
            </a:pPr>
            <a:r>
              <a:rPr lang="en-US" sz="1250" dirty="0" smtClean="0">
                <a:solidFill>
                  <a:srgbClr val="404040"/>
                </a:solidFill>
                <a:latin typeface="Garamond" panose="02020404030301010803" pitchFamily="18" charset="0"/>
              </a:rPr>
              <a:t>(</a:t>
            </a:r>
            <a:r>
              <a:rPr lang="en-US" sz="1250" dirty="0">
                <a:solidFill>
                  <a:srgbClr val="404040"/>
                </a:solidFill>
                <a:latin typeface="Garamond" panose="02020404030301010803" pitchFamily="18" charset="0"/>
              </a:rPr>
              <a:t>CDMO) </a:t>
            </a:r>
            <a:r>
              <a:rPr lang="en-US" sz="1250" dirty="0" smtClean="0">
                <a:solidFill>
                  <a:srgbClr val="404040"/>
                </a:solidFill>
                <a:latin typeface="Garamond" panose="02020404030301010803" pitchFamily="18" charset="0"/>
              </a:rPr>
              <a:t>website: </a:t>
            </a:r>
            <a:r>
              <a:rPr lang="en-US" sz="1250" b="1" dirty="0">
                <a:solidFill>
                  <a:srgbClr val="595959"/>
                </a:solidFill>
                <a:latin typeface="Garamond" panose="02020404030301010803" pitchFamily="18" charset="0"/>
              </a:rPr>
              <a:t>http://www.nerrsdata.org/</a:t>
            </a:r>
          </a:p>
        </p:txBody>
      </p:sp>
      <p:sp>
        <p:nvSpPr>
          <p:cNvPr id="45" name="TextBox 44"/>
          <p:cNvSpPr txBox="1"/>
          <p:nvPr userDrawn="1"/>
        </p:nvSpPr>
        <p:spPr>
          <a:xfrm>
            <a:off x="5775267" y="7716120"/>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sp>
        <p:nvSpPr>
          <p:cNvPr id="46" name="Picture Placeholder 41"/>
          <p:cNvSpPr>
            <a:spLocks noGrp="1"/>
          </p:cNvSpPr>
          <p:nvPr>
            <p:ph type="pic" sz="quarter" idx="10"/>
          </p:nvPr>
        </p:nvSpPr>
        <p:spPr>
          <a:xfrm>
            <a:off x="4114800" y="3758184"/>
            <a:ext cx="3447288" cy="2496312"/>
          </a:xfrm>
          <a:prstGeom prst="rect">
            <a:avLst/>
          </a:prstGeom>
        </p:spPr>
        <p:txBody>
          <a:bodyPr/>
          <a:lstStyle/>
          <a:p>
            <a:endParaRPr lang="en-US"/>
          </a:p>
        </p:txBody>
      </p:sp>
      <p:sp>
        <p:nvSpPr>
          <p:cNvPr id="47" name="Content Placeholder 45"/>
          <p:cNvSpPr>
            <a:spLocks noGrp="1"/>
          </p:cNvSpPr>
          <p:nvPr>
            <p:ph sz="quarter" idx="11" hasCustomPrompt="1"/>
          </p:nvPr>
        </p:nvSpPr>
        <p:spPr>
          <a:xfrm>
            <a:off x="5248656" y="8055864"/>
            <a:ext cx="2286000" cy="731520"/>
          </a:xfrm>
          <a:prstGeom prst="rect">
            <a:avLst/>
          </a:prstGeom>
        </p:spPr>
        <p:txBody>
          <a:bodyPr/>
          <a:lstStyle>
            <a:lvl1pPr marL="0" indent="0">
              <a:buNone/>
              <a:defRPr sz="1300" baseline="0">
                <a:solidFill>
                  <a:srgbClr val="595959"/>
                </a:solidFill>
                <a:latin typeface="Garamond" panose="02020404030301010803" pitchFamily="18" charset="0"/>
              </a:defRPr>
            </a:lvl1pPr>
          </a:lstStyle>
          <a:p>
            <a:pPr lvl="0"/>
            <a:r>
              <a:rPr lang="en-US" dirty="0" smtClean="0"/>
              <a:t>Reserve Contact Information goes here</a:t>
            </a:r>
          </a:p>
        </p:txBody>
      </p:sp>
      <p:sp>
        <p:nvSpPr>
          <p:cNvPr id="54" name="TextBox 53"/>
          <p:cNvSpPr txBox="1"/>
          <p:nvPr userDrawn="1"/>
        </p:nvSpPr>
        <p:spPr>
          <a:xfrm>
            <a:off x="164592" y="9133403"/>
            <a:ext cx="4572000" cy="615553"/>
          </a:xfrm>
          <a:prstGeom prst="rect">
            <a:avLst/>
          </a:prstGeom>
          <a:noFill/>
        </p:spPr>
        <p:txBody>
          <a:bodyPr wrap="square" lIns="0" tIns="0" rIns="0" bIns="0" rtlCol="0" anchor="ctr" anchorCtr="0">
            <a:spAutoFit/>
          </a:bodyPr>
          <a:lstStyle/>
          <a:p>
            <a:pPr algn="l"/>
            <a:r>
              <a:rPr lang="en-US" sz="2000" b="1" dirty="0" smtClean="0">
                <a:solidFill>
                  <a:srgbClr val="444E65"/>
                </a:solidFill>
                <a:latin typeface="+mj-lt"/>
              </a:rPr>
              <a:t>[MANUAL EDIT NAME] </a:t>
            </a:r>
            <a:r>
              <a:rPr lang="en-US" sz="2000" dirty="0" smtClean="0">
                <a:solidFill>
                  <a:srgbClr val="444E65"/>
                </a:solidFill>
                <a:latin typeface="+mj-lt"/>
              </a:rPr>
              <a:t>- providing </a:t>
            </a:r>
            <a:r>
              <a:rPr lang="en-US" sz="2000" dirty="0">
                <a:solidFill>
                  <a:srgbClr val="444E65"/>
                </a:solidFill>
                <a:latin typeface="+mj-lt"/>
              </a:rPr>
              <a:t>the </a:t>
            </a:r>
            <a:r>
              <a:rPr lang="en-US" sz="2000" b="0" dirty="0">
                <a:solidFill>
                  <a:srgbClr val="444E65"/>
                </a:solidFill>
                <a:latin typeface="+mj-lt"/>
              </a:rPr>
              <a:t>science</a:t>
            </a:r>
            <a:r>
              <a:rPr lang="en-US" sz="2000" dirty="0">
                <a:solidFill>
                  <a:srgbClr val="444E65"/>
                </a:solidFill>
                <a:latin typeface="+mj-lt"/>
              </a:rPr>
              <a:t> needed for today and tomorrow</a:t>
            </a:r>
          </a:p>
        </p:txBody>
      </p:sp>
    </p:spTree>
    <p:extLst>
      <p:ext uri="{BB962C8B-B14F-4D97-AF65-F5344CB8AC3E}">
        <p14:creationId xmlns:p14="http://schemas.microsoft.com/office/powerpoint/2010/main" val="31810802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5a6415ac694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file5a6464c51b6f.png"/><Relationship Id="rId3" Type="http://schemas.openxmlformats.org/officeDocument/2006/relationships/image" Target="../media/file5a64563917e7.png"/><Relationship Id="rId4" Type="http://schemas.openxmlformats.org/officeDocument/2006/relationships/image" Target="../media/file5a645681787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5a641cf0309c.png"/><Relationship Id="rId3" Type="http://schemas.openxmlformats.org/officeDocument/2006/relationships/image" Target="../media/file5a6437525006.png"/><Relationship Id="rId4" Type="http://schemas.openxmlformats.org/officeDocument/2006/relationships/image" Target="../media/file5a6429ec3f61.png"/><Relationship Id="rId5" Type="http://schemas.openxmlformats.org/officeDocument/2006/relationships/image" Target="../media/file5a644bd732fd.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file5a64221e2cfd.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4343400"/>
          </a:xfrm>
          <a:prstGeom prst="rect">
            <a:avLst/>
          </a:prstGeom>
        </p:spPr>
      </p:pic>
      <p:sp xmlns:a="http://schemas.openxmlformats.org/drawingml/2006/main" xmlns:r="http://schemas.openxmlformats.org/officeDocument/2006/relationships" xmlns:p="http://schemas.openxmlformats.org/presentationml/2006/main">
        <p:nvSpPr>
          <p:cNvPr id="3" name=""/>
          <p:cNvSpPr>
            <a:spLocks noGrp="1"/>
          </p:cNvSpPr>
          <p:nvPr>
            <p:ph/>
          </p:nvPr>
        </p:nvSpPr>
        <p:spPr>
          <a:xfrm rot="0">
            <a:off x="155448" y="384048"/>
            <a:ext cx="758952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a:p xmlns:a="http://schemas.openxmlformats.org/drawingml/2006/main" xmlns:r="http://schemas.openxmlformats.org/officeDocument/2006/relationships" xmlns:p="http://schemas.openxmlformats.org/presentationml/2006/main"/>
        </p:txBody>
      </p:sp>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64592" y="832104"/>
            <a:ext cx="443484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Resilient estuaries and coastal watersheds -</a:t>
            </a:r>
            <a:r xmlns:a="http://schemas.openxmlformats.org/drawingml/2006/main" xmlns:r="http://schemas.openxmlformats.org/officeDocument/2006/relationships" xmlns:p="http://schemas.openxmlformats.org/presentationml/2006/main">
              <a:rPr sz="1600">
                <a:solidFill>
                  <a:srgbClr val="FFFFFF">
                    <a:alpha val="100000"/>
                  </a:srgbClr>
                </a:solidFill>
                <a:latin typeface="Calibri-Light"/>
                <a:cs typeface="Calibri-Light"/>
              </a:rPr>
              <a:t>where human and natural communities thrive.</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64592" y="4645152"/>
            <a:ext cx="3749039"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Rookery Bay National Estuarine Research Reserve (NERR)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73736" y="5239512"/>
            <a:ext cx="3474720" cy="32004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This Florida reserve is a prime example of a nearly pristine subtropical, mangrove forested estuary. Located south of Naples on the Florida Gulf coast, the total estimated surface area of open waters within the boundary is 70,000 acres--64 percent of the reserve. The remaining 40,000 acres are primarily mangroves, fresh to brackish water marshes, and upland habitats. A myriad of wildlife thrive in this estuarine environment and surrounding uplands.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73736" y="7946136"/>
            <a:ext cx="2688336" cy="28346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https://rookerybay.org/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3931920" y="4645152"/>
            <a:ext cx="3291840" cy="822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595959">
                    <a:alpha val="100000"/>
                  </a:srgbClr>
                </a:solidFill>
                <a:latin typeface="Calibri-Light"/>
                <a:cs typeface="Calibri-Light"/>
              </a:rPr>
              <a:t>2016 HIGHLIGHTS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3950208" y="5394960"/>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It was wetter - rainfall was above average compared to the long-term historical average</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3950208" y="634593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temperatures were consistent with the long-term historical average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3950208" y="7306056"/>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Dissolved inorganic nitrogen (DIN) concentrations were low for most of the year at all locations</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3950208" y="8211312"/>
            <a:ext cx="3291840" cy="56692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An algal bloom occurred in the fall at one out of four locations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572000" y="265176"/>
            <a:ext cx="3017520" cy="2880360"/>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28600" y="7379208"/>
            <a:ext cx="2971800" cy="1828800"/>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3255264" y="7379208"/>
            <a:ext cx="2971800" cy="1828800"/>
          </a:xfrm>
          <a:prstGeom prst="rect">
            <a:avLst/>
          </a:prstGeom>
        </p:spPr>
      </p:pic>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37160" y="301752"/>
            <a:ext cx="4206240" cy="46634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b="1">
                <a:solidFill>
                  <a:srgbClr val="444E65">
                    <a:alpha val="100000"/>
                  </a:srgbClr>
                </a:solidFill>
                <a:latin typeface="Calibri-Light"/>
                <a:cs typeface="Calibri-Light"/>
              </a:rPr>
              <a:t>HOW IS OUR ESTUARY CHANGING?</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72237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Precipitation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increasing</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120700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Air Temperature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not changing</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691640"/>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Phosphorus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(ortho-phosphate) is decreasing at two out of four locations</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37160" y="2167128"/>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Algae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growth is not changing</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2642616"/>
            <a:ext cx="4389120" cy="5029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b="1">
                <a:solidFill>
                  <a:srgbClr val="444E65">
                    <a:alpha val="100000"/>
                  </a:srgbClr>
                </a:solidFill>
                <a:latin typeface="Garamond"/>
                <a:cs typeface="Garamond"/>
              </a:rPr>
              <a:t>Dissolved Oxygen </a:t>
            </a:r>
            <a:r xmlns:a="http://schemas.openxmlformats.org/drawingml/2006/main" xmlns:r="http://schemas.openxmlformats.org/officeDocument/2006/relationships" xmlns:p="http://schemas.openxmlformats.org/presentationml/2006/main">
              <a:rPr sz="1600">
                <a:solidFill>
                  <a:srgbClr val="404040">
                    <a:alpha val="100000"/>
                  </a:srgbClr>
                </a:solidFill>
                <a:latin typeface="Garamond"/>
                <a:cs typeface="Garamond"/>
              </a:rPr>
              <a:t>is decreasing at two out of four locations</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28016" y="3163824"/>
            <a:ext cx="4389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Trends in Weather &amp; Water Quality*</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2633472" y="6016752"/>
            <a:ext cx="2011680" cy="1828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526280" y="283464"/>
            <a:ext cx="3108960" cy="60350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Rookery Bay Sampling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137160" y="6757416"/>
            <a:ext cx="667512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Weather Can Have A Major Impact On Water Quality</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146304" y="7022592"/>
            <a:ext cx="667512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600">
                <a:solidFill>
                  <a:srgbClr val="444E65">
                    <a:alpha val="100000"/>
                  </a:srgbClr>
                </a:solidFill>
                <a:latin typeface="Calibri-Light"/>
                <a:cs typeface="Calibri-Light"/>
              </a:rPr>
              <a:t>Precipitation &amp; Air Temperature</a:t>
            </a:r>
          </a:p>
        </p:txBody>
      </p:sp>
      <p:sp xmlns:a="http://schemas.openxmlformats.org/drawingml/2006/main" xmlns:r="http://schemas.openxmlformats.org/officeDocument/2006/relationships" xmlns:p="http://schemas.openxmlformats.org/presentationml/2006/main">
        <p:nvSpPr>
          <p:cNvPr id="16" name=""/>
          <p:cNvSpPr>
            <a:spLocks noGrp="1"/>
          </p:cNvSpPr>
          <p:nvPr>
            <p:ph/>
          </p:nvPr>
        </p:nvSpPr>
        <p:spPr>
          <a:xfrm rot="0">
            <a:off x="146304"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Rainfall was ~14 inches greater than the long-term historical average in 2016</a:t>
            </a:r>
          </a:p>
        </p:txBody>
      </p:sp>
      <p:sp xmlns:a="http://schemas.openxmlformats.org/drawingml/2006/main" xmlns:r="http://schemas.openxmlformats.org/officeDocument/2006/relationships" xmlns:p="http://schemas.openxmlformats.org/presentationml/2006/main">
        <p:nvSpPr>
          <p:cNvPr id="17" name=""/>
          <p:cNvSpPr>
            <a:spLocks noGrp="1"/>
          </p:cNvSpPr>
          <p:nvPr>
            <p:ph/>
          </p:nvPr>
        </p:nvSpPr>
        <p:spPr>
          <a:xfrm rot="0">
            <a:off x="3182112" y="9217152"/>
            <a:ext cx="2834640" cy="6858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Air Temperature in 2016 was consistent with the long-term historical average</a:t>
            </a:r>
          </a:p>
        </p:txBody>
      </p:sp>
      <p:graphicFrame xmlns:a="http://schemas.openxmlformats.org/drawingml/2006/main" xmlns:r="http://schemas.openxmlformats.org/officeDocument/2006/relationships" xmlns:p="http://schemas.openxmlformats.org/presentationml/2006/main">
        <p:nvGraphicFramePr>
          <p:cNvPr name="" id="18"/>
          <p:cNvGraphicFramePr>
            <a:graphicFrameLocks noGrp="true"/>
          </p:cNvGraphicFramePr>
          <p:nvPr/>
        </p:nvGraphicFramePr>
        <p:xfrm rot="0">
          <a:off x="246888" y="3529584"/>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UH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Upper Henderson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19"/>
          <p:cNvGraphicFramePr>
            <a:graphicFrameLocks noGrp="true"/>
          </p:cNvGraphicFramePr>
          <p:nvPr/>
        </p:nvGraphicFramePr>
        <p:xfrm rot="0">
          <a:off x="1773936" y="3529584"/>
          <a:ext cx="0" cy="0"/>
        </p:xfrm>
        <a:graphic>
          <a:graphicData uri="http://schemas.openxmlformats.org/drawingml/2006/table">
            <a:tbl>
              <a:tblPr/>
              <a:tblGrid>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Air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Precipitiation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0"/>
          <p:cNvGraphicFramePr>
            <a:graphicFrameLocks noGrp="true"/>
          </p:cNvGraphicFramePr>
          <p:nvPr/>
        </p:nvGraphicFramePr>
        <p:xfrm rot="0">
          <a:off x="246888" y="4005072"/>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Fakahatchee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FU</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Faka Union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Henderson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Middle Blackwater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1"/>
          <p:cNvGraphicFramePr>
            <a:graphicFrameLocks noGrp="true"/>
          </p:cNvGraphicFramePr>
          <p:nvPr/>
        </p:nvGraphicFramePr>
        <p:xfrm rot="0">
          <a:off x="1773936" y="4005072"/>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Water Temperature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Salinity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pH</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Turbidity</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2"/>
          <p:cNvGraphicFramePr>
            <a:graphicFrameLocks noGrp="true"/>
          </p:cNvGraphicFramePr>
          <p:nvPr/>
        </p:nvGraphicFramePr>
        <p:xfrm rot="0">
          <a:off x="246888" y="5029200"/>
          <a:ext cx="0" cy="0"/>
        </p:xfrm>
        <a:graphic>
          <a:graphicData uri="http://schemas.openxmlformats.org/drawingml/2006/table">
            <a:tbl>
              <a:tblPr/>
              <a:tblGrid>
                <a:gridCol w="502920"/>
                <a:gridCol w="1005840"/>
              </a:tblGrid>
              <a:tr h="256032">
                <a:tc>
                  <a:txBody>
                    <a:bodyPr/>
                    <a:lstStyle/>
                    <a:p>
                      <a:pPr algn="ctr" marL="0" marR="0">
                        <a:spcBef>
                          <a:spcPts val="0"/>
                        </a:spcBef>
                        <a:spcAft>
                          <a:spcPts val="0"/>
                        </a:spcAft>
                        <a:buNone/>
                      </a:pPr>
                      <a:r>
                        <a:rPr sz="600" b="1">
                          <a:solidFill>
                            <a:srgbClr val="404040">
                              <a:alpha val="100000"/>
                            </a:srgbClr>
                          </a:solidFill>
                          <a:latin typeface="Arial"/>
                          <a:cs typeface="Arial"/>
                        </a:rPr>
                        <a:t>Location ID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Location Name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Fakahatchee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FU</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Faka Union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LH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Lower Henderson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0" marR="0">
                        <a:spcBef>
                          <a:spcPts val="0"/>
                        </a:spcBef>
                        <a:spcAft>
                          <a:spcPts val="0"/>
                        </a:spcAft>
                        <a:buNone/>
                      </a:pPr>
                      <a:r>
                        <a:rPr sz="600" b="1">
                          <a:solidFill>
                            <a:srgbClr val="404040">
                              <a:alpha val="100000"/>
                            </a:srgbClr>
                          </a:solidFill>
                          <a:latin typeface="Arial"/>
                          <a:cs typeface="Arial"/>
                        </a:rPr>
                        <a:t>MB</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0" marR="0">
                        <a:spcBef>
                          <a:spcPts val="0"/>
                        </a:spcBef>
                        <a:spcAft>
                          <a:spcPts val="0"/>
                        </a:spcAft>
                        <a:buNone/>
                      </a:pPr>
                      <a:r>
                        <a:rPr sz="600" b="1">
                          <a:solidFill>
                            <a:srgbClr val="404040">
                              <a:alpha val="100000"/>
                            </a:srgbClr>
                          </a:solidFill>
                          <a:latin typeface="Arial"/>
                          <a:cs typeface="Arial"/>
                        </a:rPr>
                        <a:t>Middle Blackwater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23"/>
          <p:cNvGraphicFramePr>
            <a:graphicFrameLocks noGrp="true"/>
          </p:cNvGraphicFramePr>
          <p:nvPr/>
        </p:nvGraphicFramePr>
        <p:xfrm rot="0">
          <a:off x="1773936" y="5029200"/>
          <a:ext cx="0" cy="0"/>
        </p:xfrm>
        <a:graphic>
          <a:graphicData uri="http://schemas.openxmlformats.org/drawingml/2006/table">
            <a:tbl>
              <a:tblPr/>
              <a:tblGrid>
                <a:gridCol w="548640"/>
                <a:gridCol w="548640"/>
                <a:gridCol w="548640"/>
                <a:gridCol w="548640"/>
                <a:gridCol w="548640"/>
              </a:tblGrid>
              <a:tr h="256032">
                <a:tc>
                  <a:txBody>
                    <a:bodyPr/>
                    <a:lstStyle/>
                    <a:p>
                      <a:pPr algn="ctr" marL="25400" marR="25400">
                        <a:spcBef>
                          <a:spcPts val="200"/>
                        </a:spcBef>
                        <a:spcAft>
                          <a:spcPts val="200"/>
                        </a:spcAft>
                        <a:buNone/>
                      </a:pPr>
                      <a:r>
                        <a:rPr sz="6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Ammonium</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Nitrite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Nitrate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6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4709">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4645152" y="2002536"/>
            <a:ext cx="2926080" cy="2935224"/>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237744" y="2286000"/>
            <a:ext cx="2980943" cy="1737359"/>
          </a:xfrm>
          <a:prstGeom prst="rect">
            <a:avLst/>
          </a:prstGeom>
        </p:spPr>
      </p:pic>
      <p:pic xmlns:a="http://schemas.openxmlformats.org/drawingml/2006/main" xmlns:r="http://schemas.openxmlformats.org/officeDocument/2006/relationships" xmlns:p="http://schemas.openxmlformats.org/presentationml/2006/main">
        <p:nvPicPr>
          <p:cNvPr id="4" name="pic"/>
          <p:cNvPicPr/>
          <p:nvPr/>
        </p:nvPicPr>
        <p:blipFill>
          <a:blip cstate="print" r:embed="rId4"/>
          <a:stretch>
            <a:fillRect/>
          </a:stretch>
        </p:blipFill>
        <p:spPr>
          <a:xfrm>
            <a:off x="237744" y="5632704"/>
            <a:ext cx="2980943" cy="1737359"/>
          </a:xfrm>
          <a:prstGeom prst="rect">
            <a:avLst/>
          </a:prstGeom>
        </p:spPr>
      </p:pic>
      <p:pic xmlns:a="http://schemas.openxmlformats.org/drawingml/2006/main" xmlns:r="http://schemas.openxmlformats.org/officeDocument/2006/relationships" xmlns:p="http://schemas.openxmlformats.org/presentationml/2006/main">
        <p:nvPicPr>
          <p:cNvPr id="5" name="pic"/>
          <p:cNvPicPr/>
          <p:nvPr/>
        </p:nvPicPr>
        <p:blipFill>
          <a:blip cstate="print" r:embed="rId5"/>
          <a:stretch>
            <a:fillRect/>
          </a:stretch>
        </p:blipFill>
        <p:spPr>
          <a:xfrm>
            <a:off x="4645152" y="4901184"/>
            <a:ext cx="2926080" cy="3904487"/>
          </a:xfrm>
          <a:prstGeom prst="rect">
            <a:avLst/>
          </a:prstGeom>
        </p:spPr>
      </p:pic>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28016" y="164592"/>
            <a:ext cx="6400800" cy="3657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595959">
                    <a:alpha val="100000"/>
                  </a:srgbClr>
                </a:solidFill>
                <a:latin typeface="Calibri-Light"/>
                <a:cs typeface="Calibri-Light"/>
              </a:rPr>
              <a:t>Do We Have Too Many Nutrients In The Water?</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731520"/>
            <a:ext cx="7406640" cy="11887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Phytoplankton (also called microalgae) are tiny, plant-like organisms that need nutrients (nitrogen and phosphorus) to grow. Phytoplankton are critical to estuarine and ocean health. However, some conditions, such as excess nutrients, can cause phytoplankton blooms. The blooms can decrease the dissolved oxygen underwater life needs to survive, negatively impact human health, and close fishery harvest areas.</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137160" y="1975104"/>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Nitrogen</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46304" y="4069080"/>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inorganic nitrogen (DIN) is the type of nitrogen in the water phytoplankton need to grow. At Rookery Bay NERR, data show that DIN concentrations are not changing over the long-term. Measurements are in the fair to good range. The critical threshold of 0.5 mg/L has not been exceeded at any Rookery Bay sampling location.</a:t>
            </a:r>
          </a:p>
        </p:txBody>
      </p:sp>
      <p:sp xmlns:a="http://schemas.openxmlformats.org/drawingml/2006/main" xmlns:r="http://schemas.openxmlformats.org/officeDocument/2006/relationships" xmlns:p="http://schemas.openxmlformats.org/presentationml/2006/main">
        <p:nvSpPr>
          <p:cNvPr id="10" name=""/>
          <p:cNvSpPr>
            <a:spLocks noGrp="1"/>
          </p:cNvSpPr>
          <p:nvPr>
            <p:ph/>
          </p:nvPr>
        </p:nvSpPr>
        <p:spPr>
          <a:xfrm rot="0">
            <a:off x="137160" y="5303520"/>
            <a:ext cx="1828800"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Algae</a:t>
            </a:r>
          </a:p>
        </p:txBody>
      </p:sp>
      <p:sp xmlns:a="http://schemas.openxmlformats.org/drawingml/2006/main" xmlns:r="http://schemas.openxmlformats.org/officeDocument/2006/relationships" xmlns:p="http://schemas.openxmlformats.org/presentationml/2006/main">
        <p:nvSpPr>
          <p:cNvPr id="11" name=""/>
          <p:cNvSpPr>
            <a:spLocks noGrp="1"/>
          </p:cNvSpPr>
          <p:nvPr>
            <p:ph/>
          </p:nvPr>
        </p:nvSpPr>
        <p:spPr>
          <a:xfrm rot="0">
            <a:off x="146304" y="7397496"/>
            <a:ext cx="4206240" cy="130759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Phytoplankton growth is measured by chlorophyll a concentrations. At Rookery Bay NERR, data show that chlorophyll a levels are not changing over the long-term. Most of the measurements are in the fair to good range. Concentrations exceed the critical threshold of 20 ug/L, at times, at Lower Henderson Creek.</a:t>
            </a:r>
          </a:p>
        </p:txBody>
      </p:sp>
      <p:sp xmlns:a="http://schemas.openxmlformats.org/drawingml/2006/main" xmlns:r="http://schemas.openxmlformats.org/officeDocument/2006/relationships" xmlns:p="http://schemas.openxmlformats.org/presentationml/2006/main">
        <p:nvSpPr>
          <p:cNvPr id="12" name=""/>
          <p:cNvSpPr>
            <a:spLocks noGrp="1"/>
          </p:cNvSpPr>
          <p:nvPr>
            <p:ph/>
          </p:nvPr>
        </p:nvSpPr>
        <p:spPr>
          <a:xfrm rot="0">
            <a:off x="4645152" y="1965960"/>
            <a:ext cx="2926080" cy="44805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444E65">
                    <a:alpha val="100000"/>
                  </a:srgbClr>
                </a:solidFill>
                <a:latin typeface="Calibri-Light"/>
                <a:cs typeface="Calibri-Light"/>
              </a:rPr>
              <a:t>How is Oxygen Changing?</a:t>
            </a:r>
          </a:p>
        </p:txBody>
      </p:sp>
      <p:sp xmlns:a="http://schemas.openxmlformats.org/drawingml/2006/main" xmlns:r="http://schemas.openxmlformats.org/officeDocument/2006/relationships" xmlns:p="http://schemas.openxmlformats.org/presentationml/2006/main">
        <p:nvSpPr>
          <p:cNvPr id="13" name=""/>
          <p:cNvSpPr>
            <a:spLocks noGrp="1"/>
          </p:cNvSpPr>
          <p:nvPr>
            <p:ph/>
          </p:nvPr>
        </p:nvSpPr>
        <p:spPr>
          <a:xfrm rot="0">
            <a:off x="4645152" y="2697480"/>
            <a:ext cx="192938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200">
                <a:solidFill>
                  <a:srgbClr val="404040">
                    <a:alpha val="100000"/>
                  </a:srgbClr>
                </a:solidFill>
                <a:latin typeface="Garamond"/>
                <a:cs typeface="Garamond"/>
              </a:rPr>
              <a:t>Dissolved oxygen decreased at Faka Union Bay and Middle Blackwater River. Most of the measurements vary between the poor to good range at all locations.</a:t>
            </a:r>
          </a:p>
        </p:txBody>
      </p:sp>
      <p:sp xmlns:a="http://schemas.openxmlformats.org/drawingml/2006/main" xmlns:r="http://schemas.openxmlformats.org/officeDocument/2006/relationships" xmlns:p="http://schemas.openxmlformats.org/presentationml/2006/main">
        <p:nvSpPr>
          <p:cNvPr id="14" name=""/>
          <p:cNvSpPr>
            <a:spLocks noGrp="1"/>
          </p:cNvSpPr>
          <p:nvPr>
            <p:ph/>
          </p:nvPr>
        </p:nvSpPr>
        <p:spPr>
          <a:xfrm rot="0">
            <a:off x="4645152" y="5056632"/>
            <a:ext cx="2971800" cy="64922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Small Changes You Can Make To Help</a:t>
            </a:r>
          </a:p>
        </p:txBody>
      </p:sp>
      <p:sp xmlns:a="http://schemas.openxmlformats.org/drawingml/2006/main" xmlns:r="http://schemas.openxmlformats.org/officeDocument/2006/relationships" xmlns:p="http://schemas.openxmlformats.org/presentationml/2006/main">
        <p:nvSpPr>
          <p:cNvPr id="15" name=""/>
          <p:cNvSpPr>
            <a:spLocks noGrp="1"/>
          </p:cNvSpPr>
          <p:nvPr>
            <p:ph/>
          </p:nvPr>
        </p:nvSpPr>
        <p:spPr>
          <a:xfrm rot="0">
            <a:off x="4700016" y="5650992"/>
            <a:ext cx="2788920" cy="310896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Limit use of fertilizers/pesticides and apply responsibly</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Use compost as fertilizer 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Collect pet droppings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Plant trees and rain gardens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Redirect downspouts away from impervious surfaces like driveways and sidewalks</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Wash cars and boats on lawn and not the driveway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5257800" y="8001000"/>
            <a:ext cx="2286000"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300">
                <a:solidFill>
                  <a:srgbClr val="404040">
                    <a:alpha val="100000"/>
                  </a:srgbClr>
                </a:solidFill>
                <a:latin typeface="Garamond"/>
                <a:cs typeface="Garamond"/>
              </a:rPr>
              <a:t>(555) 555-1212</a:t>
            </a:r>
          </a:p>
        </p:txBody>
      </p:sp>
      <p:pic xmlns:a="http://schemas.openxmlformats.org/drawingml/2006/main" xmlns:r="http://schemas.openxmlformats.org/officeDocument/2006/relationships" xmlns:p="http://schemas.openxmlformats.org/presentationml/2006/main">
        <p:nvPicPr>
          <p:cNvPr id="3" name="pic"/>
          <p:cNvPicPr/>
          <p:nvPr/>
        </p:nvPicPr>
        <p:blipFill>
          <a:blip cstate="print" r:embed="rId2"/>
          <a:stretch>
            <a:fillRect/>
          </a:stretch>
        </p:blipFill>
        <p:spPr>
          <a:xfrm>
            <a:off x="4023360" y="3675888"/>
            <a:ext cx="3749040" cy="257860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1375</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0</vt:i4>
      </vt:variant>
    </vt:vector>
  </HeadingPairs>
  <TitlesOfParts>
    <vt:vector size="6" baseType="lpstr">
      <vt:lpstr>Arial</vt:lpstr>
      <vt:lpstr>Calibri</vt:lpstr>
      <vt:lpstr>Calibri Light</vt:lpstr>
      <vt:lpstr>Calibri-Light</vt:lpstr>
      <vt:lpstr>Garamond</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28</cp:revision>
  <dcterms:created xsi:type="dcterms:W3CDTF">2017-11-18T17:43:27Z</dcterms:created>
  <dcterms:modified xmlns:xsi="http://www.w3.org/2001/XMLSchema-instance" xmlns:dcterms="http://purl.org/dc/terms/" xsi:type="dcterms:W3CDTF">2018-03-25T15:12:28Z</dcterms:modified>
</cp:coreProperties>
</file>