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7" autoAdjust="0"/>
    <p:restoredTop sz="94665" autoAdjust="0"/>
  </p:normalViewPr>
  <p:slideViewPr>
    <p:cSldViewPr snapToGrid="0">
      <p:cViewPr varScale="1">
        <p:scale>
          <a:sx n="89" d="100"/>
          <a:sy n="89" d="100"/>
        </p:scale>
        <p:origin x="21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895971" y="4609878"/>
            <a:ext cx="3703320" cy="4297680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93373" y="4605517"/>
            <a:ext cx="3703320" cy="4297680"/>
          </a:xfrm>
          <a:prstGeom prst="rect">
            <a:avLst/>
          </a:prstGeom>
          <a:solidFill>
            <a:srgbClr val="44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986043" y="4944157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………………………………</a:t>
            </a:r>
            <a:endParaRPr lang="en-US" sz="200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290" y="9121677"/>
            <a:ext cx="678504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089917" y="9041699"/>
            <a:ext cx="5593097" cy="830997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sz="1600" b="1" dirty="0">
                <a:solidFill>
                  <a:srgbClr val="444E65"/>
                </a:solidFill>
                <a:latin typeface="+mj-lt"/>
              </a:rPr>
              <a:t>Water quality 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issues influence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human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 and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environmental health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. The more we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monitor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 our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water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, the better we will be able to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recognize 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and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prevent </a:t>
            </a:r>
            <a:r>
              <a:rPr lang="en-US" sz="1600" b="1" dirty="0" smtClean="0">
                <a:solidFill>
                  <a:srgbClr val="444E65"/>
                </a:solidFill>
                <a:latin typeface="+mj-lt"/>
              </a:rPr>
              <a:t>problems</a:t>
            </a:r>
            <a:r>
              <a:rPr lang="en-US" sz="1600" dirty="0" smtClean="0">
                <a:solidFill>
                  <a:srgbClr val="444E65"/>
                </a:solidFill>
                <a:latin typeface="+mj-lt"/>
              </a:rPr>
              <a:t>.</a:t>
            </a:r>
            <a:endParaRPr lang="en-US" sz="1600" dirty="0">
              <a:solidFill>
                <a:srgbClr val="444E65"/>
              </a:solidFill>
              <a:latin typeface="+mj-lt"/>
            </a:endParaRPr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182880" y="265176"/>
            <a:ext cx="7406640" cy="4344987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3" name="Content Placeholder 17"/>
          <p:cNvSpPr>
            <a:spLocks noGrp="1"/>
          </p:cNvSpPr>
          <p:nvPr>
            <p:ph sz="quarter" idx="13"/>
          </p:nvPr>
        </p:nvSpPr>
        <p:spPr>
          <a:xfrm>
            <a:off x="164592" y="4645152"/>
            <a:ext cx="3749040" cy="566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19"/>
          <p:cNvSpPr>
            <a:spLocks noGrp="1"/>
          </p:cNvSpPr>
          <p:nvPr>
            <p:ph sz="quarter" idx="14"/>
          </p:nvPr>
        </p:nvSpPr>
        <p:spPr>
          <a:xfrm>
            <a:off x="173736" y="5550408"/>
            <a:ext cx="3657600" cy="320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15"/>
          <p:cNvSpPr>
            <a:spLocks noGrp="1"/>
          </p:cNvSpPr>
          <p:nvPr>
            <p:ph sz="quarter" idx="20"/>
          </p:nvPr>
        </p:nvSpPr>
        <p:spPr>
          <a:xfrm>
            <a:off x="173736" y="8083296"/>
            <a:ext cx="2688336" cy="283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21"/>
          <p:cNvSpPr>
            <a:spLocks noGrp="1"/>
          </p:cNvSpPr>
          <p:nvPr>
            <p:ph sz="quarter" idx="15" hasCustomPrompt="1"/>
          </p:nvPr>
        </p:nvSpPr>
        <p:spPr>
          <a:xfrm>
            <a:off x="3931920" y="4645152"/>
            <a:ext cx="3291840" cy="8229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rgbClr val="595959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Target year highlight </a:t>
            </a:r>
            <a:r>
              <a:rPr lang="en-US" dirty="0" err="1" smtClean="0"/>
              <a:t>ttl</a:t>
            </a:r>
            <a:endParaRPr lang="en-US" dirty="0" smtClean="0"/>
          </a:p>
        </p:txBody>
      </p:sp>
      <p:sp>
        <p:nvSpPr>
          <p:cNvPr id="17" name="Content Placeholder 7"/>
          <p:cNvSpPr>
            <a:spLocks noGrp="1"/>
          </p:cNvSpPr>
          <p:nvPr>
            <p:ph sz="quarter" idx="16" hasCustomPrompt="1"/>
          </p:nvPr>
        </p:nvSpPr>
        <p:spPr>
          <a:xfrm>
            <a:off x="3977640" y="5367528"/>
            <a:ext cx="3291840" cy="566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Highlight #1</a:t>
            </a:r>
          </a:p>
        </p:txBody>
      </p:sp>
      <p:sp>
        <p:nvSpPr>
          <p:cNvPr id="18" name="Content Placeholder 7"/>
          <p:cNvSpPr>
            <a:spLocks noGrp="1"/>
          </p:cNvSpPr>
          <p:nvPr>
            <p:ph sz="quarter" idx="17" hasCustomPrompt="1"/>
          </p:nvPr>
        </p:nvSpPr>
        <p:spPr>
          <a:xfrm>
            <a:off x="3977640" y="6345936"/>
            <a:ext cx="3291840" cy="566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Highlight #2</a:t>
            </a:r>
          </a:p>
        </p:txBody>
      </p:sp>
      <p:sp>
        <p:nvSpPr>
          <p:cNvPr id="19" name="Content Placeholder 7"/>
          <p:cNvSpPr>
            <a:spLocks noGrp="1"/>
          </p:cNvSpPr>
          <p:nvPr>
            <p:ph sz="quarter" idx="18" hasCustomPrompt="1"/>
          </p:nvPr>
        </p:nvSpPr>
        <p:spPr>
          <a:xfrm>
            <a:off x="3977640" y="7306056"/>
            <a:ext cx="3291840" cy="566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Highlight #3</a:t>
            </a:r>
          </a:p>
        </p:txBody>
      </p:sp>
      <p:sp>
        <p:nvSpPr>
          <p:cNvPr id="20" name="Title 27"/>
          <p:cNvSpPr>
            <a:spLocks noGrp="1"/>
          </p:cNvSpPr>
          <p:nvPr>
            <p:ph type="title"/>
          </p:nvPr>
        </p:nvSpPr>
        <p:spPr>
          <a:xfrm>
            <a:off x="155448" y="384048"/>
            <a:ext cx="7589520" cy="466344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1" name="Date Placeholder 28"/>
          <p:cNvSpPr>
            <a:spLocks noGrp="1"/>
          </p:cNvSpPr>
          <p:nvPr>
            <p:ph type="dt" sz="half" idx="21"/>
          </p:nvPr>
        </p:nvSpPr>
        <p:spPr>
          <a:xfrm>
            <a:off x="164592" y="832104"/>
            <a:ext cx="4434840" cy="649224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b="1" dirty="0" smtClean="0">
                <a:solidFill>
                  <a:schemeClr val="bg1"/>
                </a:solidFill>
              </a:rPr>
              <a:t>Resilient estuaries &amp; coastal watersheds ─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where human &amp; natural communities thrive…</a:t>
            </a:r>
          </a:p>
        </p:txBody>
      </p:sp>
      <p:sp>
        <p:nvSpPr>
          <p:cNvPr id="22" name="Content Placeholder 7"/>
          <p:cNvSpPr>
            <a:spLocks noGrp="1"/>
          </p:cNvSpPr>
          <p:nvPr>
            <p:ph sz="quarter" idx="22" hasCustomPrompt="1"/>
          </p:nvPr>
        </p:nvSpPr>
        <p:spPr>
          <a:xfrm>
            <a:off x="3977640" y="8201094"/>
            <a:ext cx="3291840" cy="566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Highlight #4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3986389" y="5895226"/>
            <a:ext cx="3262432" cy="400110"/>
          </a:xfrm>
          <a:prstGeom prst="rect">
            <a:avLst/>
          </a:prstGeom>
          <a:solidFill>
            <a:srgbClr val="E3E3E3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………………………………</a:t>
            </a:r>
            <a:endParaRPr lang="en-US" sz="2000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3991032" y="6849713"/>
            <a:ext cx="3262432" cy="400110"/>
          </a:xfrm>
          <a:prstGeom prst="rect">
            <a:avLst/>
          </a:prstGeom>
          <a:solidFill>
            <a:srgbClr val="E3E3E3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………………………………</a:t>
            </a:r>
            <a:endParaRPr lang="en-US" sz="2000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3987373" y="7804200"/>
            <a:ext cx="3262432" cy="400110"/>
          </a:xfrm>
          <a:prstGeom prst="rect">
            <a:avLst/>
          </a:prstGeom>
          <a:solidFill>
            <a:srgbClr val="E3E3E3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………………………………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71091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 userDrawn="1"/>
        </p:nvSpPr>
        <p:spPr>
          <a:xfrm>
            <a:off x="185018" y="6741977"/>
            <a:ext cx="7415784" cy="3056482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52" name="Rectangle 51"/>
          <p:cNvSpPr/>
          <p:nvPr userDrawn="1"/>
        </p:nvSpPr>
        <p:spPr>
          <a:xfrm>
            <a:off x="189352" y="263655"/>
            <a:ext cx="4384643" cy="2884162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>
            <a:spLocks/>
          </p:cNvSpPr>
          <p:nvPr userDrawn="1"/>
        </p:nvSpPr>
        <p:spPr>
          <a:xfrm>
            <a:off x="188726" y="740744"/>
            <a:ext cx="4385269" cy="502920"/>
          </a:xfrm>
          <a:prstGeom prst="rect">
            <a:avLst/>
          </a:prstGeom>
          <a:solidFill>
            <a:srgbClr val="A3DFFF"/>
          </a:solidFill>
        </p:spPr>
        <p:txBody>
          <a:bodyPr wrap="square" lIns="0" rIns="0" rtlCol="0" anchor="ctr" anchorCtr="0">
            <a:normAutofit/>
          </a:bodyPr>
          <a:lstStyle/>
          <a:p>
            <a:pPr marL="34290">
              <a:lnSpc>
                <a:spcPts val="2200"/>
              </a:lnSpc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25000"/>
            </a:pPr>
            <a:endParaRPr 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57" name="Rectangle 56"/>
          <p:cNvSpPr/>
          <p:nvPr userDrawn="1"/>
        </p:nvSpPr>
        <p:spPr>
          <a:xfrm>
            <a:off x="186861" y="3147817"/>
            <a:ext cx="4387744" cy="3593592"/>
          </a:xfrm>
          <a:prstGeom prst="rect">
            <a:avLst/>
          </a:prstGeom>
          <a:solidFill>
            <a:srgbClr val="44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TextBox 57"/>
          <p:cNvSpPr txBox="1">
            <a:spLocks/>
          </p:cNvSpPr>
          <p:nvPr userDrawn="1"/>
        </p:nvSpPr>
        <p:spPr>
          <a:xfrm>
            <a:off x="188712" y="1682496"/>
            <a:ext cx="4389120" cy="502920"/>
          </a:xfrm>
          <a:prstGeom prst="rect">
            <a:avLst/>
          </a:prstGeom>
          <a:solidFill>
            <a:srgbClr val="A3DFFF"/>
          </a:solidFill>
        </p:spPr>
        <p:txBody>
          <a:bodyPr wrap="square" lIns="0" rIns="0" rtlCol="0" anchor="ctr" anchorCtr="0">
            <a:spAutoFit/>
          </a:bodyPr>
          <a:lstStyle/>
          <a:p>
            <a:pPr marL="34290">
              <a:lnSpc>
                <a:spcPts val="2200"/>
              </a:lnSpc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25000"/>
            </a:pPr>
            <a:endParaRPr 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59" name="TextBox 58"/>
          <p:cNvSpPr txBox="1">
            <a:spLocks/>
          </p:cNvSpPr>
          <p:nvPr userDrawn="1"/>
        </p:nvSpPr>
        <p:spPr>
          <a:xfrm>
            <a:off x="185453" y="2630060"/>
            <a:ext cx="4389120" cy="521208"/>
          </a:xfrm>
          <a:prstGeom prst="rect">
            <a:avLst/>
          </a:prstGeom>
          <a:solidFill>
            <a:srgbClr val="A3DFFF"/>
          </a:solidFill>
        </p:spPr>
        <p:txBody>
          <a:bodyPr wrap="square" lIns="0" tIns="91440" rIns="0" bIns="91440" rtlCol="0" anchor="ctr" anchorCtr="0">
            <a:spAutoFit/>
          </a:bodyPr>
          <a:lstStyle/>
          <a:p>
            <a:pPr marL="34290">
              <a:lnSpc>
                <a:spcPts val="1000"/>
              </a:lnSpc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25000"/>
            </a:pPr>
            <a:endParaRPr 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37" name="Content Placeholder 17"/>
          <p:cNvSpPr>
            <a:spLocks noGrp="1"/>
          </p:cNvSpPr>
          <p:nvPr>
            <p:ph sz="quarter" idx="16" hasCustomPrompt="1"/>
          </p:nvPr>
        </p:nvSpPr>
        <p:spPr>
          <a:xfrm>
            <a:off x="137160" y="2634024"/>
            <a:ext cx="4389120" cy="5029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smtClean="0"/>
              <a:t>Highlight #5</a:t>
            </a:r>
            <a:endParaRPr lang="en-US" dirty="0" smtClean="0"/>
          </a:p>
        </p:txBody>
      </p:sp>
      <p:sp>
        <p:nvSpPr>
          <p:cNvPr id="35" name="Content Placeholder 17"/>
          <p:cNvSpPr>
            <a:spLocks noGrp="1"/>
          </p:cNvSpPr>
          <p:nvPr>
            <p:ph sz="quarter" idx="14" hasCustomPrompt="1"/>
          </p:nvPr>
        </p:nvSpPr>
        <p:spPr>
          <a:xfrm>
            <a:off x="137160" y="685800"/>
            <a:ext cx="4389120" cy="5029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baseline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Highlight #1</a:t>
            </a:r>
          </a:p>
        </p:txBody>
      </p:sp>
      <p:sp>
        <p:nvSpPr>
          <p:cNvPr id="36" name="Content Placeholder 17"/>
          <p:cNvSpPr>
            <a:spLocks noGrp="1"/>
          </p:cNvSpPr>
          <p:nvPr>
            <p:ph sz="quarter" idx="15" hasCustomPrompt="1"/>
          </p:nvPr>
        </p:nvSpPr>
        <p:spPr>
          <a:xfrm>
            <a:off x="137160" y="1691640"/>
            <a:ext cx="4389120" cy="5029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Highlight #3</a:t>
            </a:r>
          </a:p>
        </p:txBody>
      </p:sp>
      <p:sp>
        <p:nvSpPr>
          <p:cNvPr id="38" name="Content Placeholder 17"/>
          <p:cNvSpPr>
            <a:spLocks noGrp="1"/>
          </p:cNvSpPr>
          <p:nvPr>
            <p:ph sz="quarter" idx="17" hasCustomPrompt="1"/>
          </p:nvPr>
        </p:nvSpPr>
        <p:spPr>
          <a:xfrm>
            <a:off x="137160" y="1179576"/>
            <a:ext cx="4389120" cy="5029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Highlight #2</a:t>
            </a:r>
          </a:p>
        </p:txBody>
      </p:sp>
      <p:sp>
        <p:nvSpPr>
          <p:cNvPr id="39" name="Content Placeholder 17"/>
          <p:cNvSpPr>
            <a:spLocks noGrp="1"/>
          </p:cNvSpPr>
          <p:nvPr>
            <p:ph sz="quarter" idx="18" hasCustomPrompt="1"/>
          </p:nvPr>
        </p:nvSpPr>
        <p:spPr>
          <a:xfrm>
            <a:off x="137160" y="2167128"/>
            <a:ext cx="4389120" cy="5029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Highlight #4	</a:t>
            </a:r>
          </a:p>
        </p:txBody>
      </p:sp>
      <p:sp>
        <p:nvSpPr>
          <p:cNvPr id="48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265176"/>
            <a:ext cx="3017520" cy="2880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Map</a:t>
            </a:r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6264995" y="7389933"/>
            <a:ext cx="1246393" cy="170816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en-US" sz="1050" b="1" i="1" dirty="0" smtClean="0">
                <a:solidFill>
                  <a:srgbClr val="444E65"/>
                </a:solidFill>
                <a:latin typeface="Garamond" panose="02020404030301010803" pitchFamily="18" charset="0"/>
              </a:rPr>
              <a:t>Weather data helps scientists and managers understand water circulation patterns, plant growth, shellfish and fish distribution, storm frequency </a:t>
            </a:r>
            <a:r>
              <a:rPr lang="en-US" sz="1050" b="1" i="1" dirty="0" smtClean="0">
                <a:solidFill>
                  <a:srgbClr val="444E65"/>
                </a:solidFill>
                <a:latin typeface="Garamond" panose="02020404030301010803" pitchFamily="18" charset="0"/>
              </a:rPr>
              <a:t>and </a:t>
            </a:r>
            <a:r>
              <a:rPr lang="en-US" sz="1050" b="1" i="1" dirty="0" smtClean="0">
                <a:solidFill>
                  <a:srgbClr val="444E65"/>
                </a:solidFill>
                <a:latin typeface="Garamond" panose="02020404030301010803" pitchFamily="18" charset="0"/>
              </a:rPr>
              <a:t>intensity and </a:t>
            </a:r>
            <a:endParaRPr lang="en-US" sz="1050" b="1" i="1" dirty="0" smtClean="0">
              <a:solidFill>
                <a:srgbClr val="444E65"/>
              </a:solidFill>
              <a:latin typeface="Garamond" panose="02020404030301010803" pitchFamily="18" charset="0"/>
            </a:endParaRPr>
          </a:p>
          <a:p>
            <a:pPr algn="ctr"/>
            <a:r>
              <a:rPr lang="en-US" sz="1050" b="1" i="1" dirty="0" smtClean="0">
                <a:solidFill>
                  <a:srgbClr val="444E65"/>
                </a:solidFill>
                <a:latin typeface="Garamond" panose="02020404030301010803" pitchFamily="18" charset="0"/>
              </a:rPr>
              <a:t>much </a:t>
            </a:r>
            <a:r>
              <a:rPr lang="en-US" sz="1050" b="1" i="1" dirty="0" smtClean="0">
                <a:solidFill>
                  <a:srgbClr val="444E65"/>
                </a:solidFill>
                <a:latin typeface="Garamond" panose="02020404030301010803" pitchFamily="18" charset="0"/>
              </a:rPr>
              <a:t>more…</a:t>
            </a:r>
            <a:endParaRPr lang="en-US" sz="1050" b="1" i="1" dirty="0">
              <a:solidFill>
                <a:srgbClr val="444E65"/>
              </a:solidFill>
              <a:latin typeface="Garamond" panose="02020404030301010803" pitchFamily="18" charset="0"/>
            </a:endParaRPr>
          </a:p>
        </p:txBody>
      </p:sp>
      <p:sp>
        <p:nvSpPr>
          <p:cNvPr id="40" name="Content Placeholder 27"/>
          <p:cNvSpPr>
            <a:spLocks noGrp="1"/>
          </p:cNvSpPr>
          <p:nvPr>
            <p:ph sz="quarter" idx="19"/>
          </p:nvPr>
        </p:nvSpPr>
        <p:spPr>
          <a:xfrm>
            <a:off x="4535424" y="283464"/>
            <a:ext cx="3108960" cy="603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444E65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1" name="Content Placeholder 29"/>
          <p:cNvSpPr>
            <a:spLocks noGrp="1"/>
          </p:cNvSpPr>
          <p:nvPr>
            <p:ph sz="quarter" idx="20" hasCustomPrompt="1"/>
          </p:nvPr>
        </p:nvSpPr>
        <p:spPr>
          <a:xfrm>
            <a:off x="219456" y="301752"/>
            <a:ext cx="4206240" cy="466344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b="1" baseline="0">
                <a:solidFill>
                  <a:srgbClr val="444E65"/>
                </a:solidFill>
                <a:latin typeface="Calibri-Light"/>
              </a:defRPr>
            </a:lvl1pPr>
          </a:lstStyle>
          <a:p>
            <a:pPr lvl="0"/>
            <a:r>
              <a:rPr lang="en-US" dirty="0" smtClean="0"/>
              <a:t>How Is Our Estuary Changing?</a:t>
            </a:r>
          </a:p>
        </p:txBody>
      </p:sp>
      <p:sp>
        <p:nvSpPr>
          <p:cNvPr id="42" name="Content Placeholder 39"/>
          <p:cNvSpPr>
            <a:spLocks noGrp="1"/>
          </p:cNvSpPr>
          <p:nvPr>
            <p:ph sz="quarter" idx="21"/>
          </p:nvPr>
        </p:nvSpPr>
        <p:spPr>
          <a:xfrm>
            <a:off x="128016" y="3163824"/>
            <a:ext cx="4389120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4" name="Content Placeholder 48"/>
          <p:cNvSpPr>
            <a:spLocks noGrp="1"/>
          </p:cNvSpPr>
          <p:nvPr>
            <p:ph sz="quarter" idx="23"/>
          </p:nvPr>
        </p:nvSpPr>
        <p:spPr>
          <a:xfrm>
            <a:off x="2587752" y="5971032"/>
            <a:ext cx="201168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i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3" name="Content Placeholder 60"/>
          <p:cNvSpPr>
            <a:spLocks noGrp="1"/>
          </p:cNvSpPr>
          <p:nvPr>
            <p:ph sz="quarter" idx="32"/>
          </p:nvPr>
        </p:nvSpPr>
        <p:spPr>
          <a:xfrm>
            <a:off x="146304" y="9116568"/>
            <a:ext cx="283464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/>
            </a:lvl1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4" name="Content Placeholder 60"/>
          <p:cNvSpPr>
            <a:spLocks noGrp="1"/>
          </p:cNvSpPr>
          <p:nvPr>
            <p:ph sz="quarter" idx="33"/>
          </p:nvPr>
        </p:nvSpPr>
        <p:spPr>
          <a:xfrm>
            <a:off x="3182112" y="9116568"/>
            <a:ext cx="283464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/>
            </a:lvl1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3" name="TextBox 42"/>
          <p:cNvSpPr txBox="1"/>
          <p:nvPr userDrawn="1"/>
        </p:nvSpPr>
        <p:spPr>
          <a:xfrm>
            <a:off x="4539887" y="3904488"/>
            <a:ext cx="2023343" cy="1618392"/>
          </a:xfrm>
          <a:prstGeom prst="rect">
            <a:avLst/>
          </a:prstGeom>
          <a:noFill/>
        </p:spPr>
        <p:txBody>
          <a:bodyPr wrap="square" lIns="91440" rIns="9144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400" b="1" dirty="0">
                <a:solidFill>
                  <a:srgbClr val="444E65"/>
                </a:solidFill>
                <a:latin typeface="Garamond" panose="02020404030301010803" pitchFamily="18" charset="0"/>
              </a:rPr>
              <a:t>WEATHER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is what you see outside on any particular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day in terms of precipitation, temperature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, humidity,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cloudiness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,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visibility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and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wind. </a:t>
            </a:r>
          </a:p>
          <a:p>
            <a:pPr>
              <a:lnSpc>
                <a:spcPts val="1700"/>
              </a:lnSpc>
            </a:pPr>
            <a:endParaRPr lang="en-US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pic>
        <p:nvPicPr>
          <p:cNvPr id="45" name="Picture 4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62" t="26318" r="19911" b="31518"/>
          <a:stretch/>
        </p:blipFill>
        <p:spPr>
          <a:xfrm>
            <a:off x="6380223" y="4036416"/>
            <a:ext cx="1276245" cy="1364841"/>
          </a:xfrm>
          <a:prstGeom prst="rect">
            <a:avLst/>
          </a:prstGeom>
        </p:spPr>
      </p:pic>
      <p:sp>
        <p:nvSpPr>
          <p:cNvPr id="46" name="TextBox 45"/>
          <p:cNvSpPr txBox="1"/>
          <p:nvPr userDrawn="1"/>
        </p:nvSpPr>
        <p:spPr>
          <a:xfrm>
            <a:off x="4532077" y="5388868"/>
            <a:ext cx="2764030" cy="964367"/>
          </a:xfrm>
          <a:prstGeom prst="rect">
            <a:avLst/>
          </a:prstGeom>
          <a:noFill/>
        </p:spPr>
        <p:txBody>
          <a:bodyPr wrap="square" lIns="91440" rIns="9144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400" b="1" dirty="0" smtClean="0">
                <a:solidFill>
                  <a:srgbClr val="444E65"/>
                </a:solidFill>
                <a:latin typeface="Garamond" panose="02020404030301010803" pitchFamily="18" charset="0"/>
              </a:rPr>
              <a:t>CLIMATE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tells us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the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average daily weather for an extended period of time (years, decades, centuries) at a </a:t>
            </a:r>
            <a:endParaRPr 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Garamond" panose="02020404030301010803" pitchFamily="18" charset="0"/>
            </a:endParaRPr>
          </a:p>
          <a:p>
            <a:pPr>
              <a:lnSpc>
                <a:spcPts val="1700"/>
              </a:lnSpc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certain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location. </a:t>
            </a:r>
          </a:p>
        </p:txBody>
      </p:sp>
      <p:sp>
        <p:nvSpPr>
          <p:cNvPr id="47" name="Rectangle 46"/>
          <p:cNvSpPr/>
          <p:nvPr userDrawn="1"/>
        </p:nvSpPr>
        <p:spPr>
          <a:xfrm>
            <a:off x="4531596" y="3149250"/>
            <a:ext cx="2769827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ts val="2200"/>
              </a:lnSpc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444E65">
                    <a:alpha val="100000"/>
                  </a:srgbClr>
                </a:solidFill>
                <a:latin typeface="Calibri-Light"/>
                <a:cs typeface="Calibri-Light"/>
              </a:rPr>
              <a:t>Weather &amp; Climate – </a:t>
            </a:r>
          </a:p>
          <a:p>
            <a:pPr marL="0" indent="0">
              <a:lnSpc>
                <a:spcPts val="2200"/>
              </a:lnSpc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444E65">
                    <a:alpha val="100000"/>
                  </a:srgbClr>
                </a:solidFill>
                <a:latin typeface="Calibri-Light"/>
                <a:cs typeface="Calibri-Light"/>
              </a:rPr>
              <a:t>What is the Difference?</a:t>
            </a:r>
            <a:endParaRPr lang="en-US" sz="1800" dirty="0">
              <a:solidFill>
                <a:srgbClr val="444E65">
                  <a:alpha val="100000"/>
                </a:srgbClr>
              </a:solidFill>
              <a:latin typeface="Calibri-Light"/>
              <a:cs typeface="Calibri-Light"/>
            </a:endParaRPr>
          </a:p>
        </p:txBody>
      </p:sp>
      <p:sp>
        <p:nvSpPr>
          <p:cNvPr id="49" name="Content Placeholder 57"/>
          <p:cNvSpPr>
            <a:spLocks noGrp="1"/>
          </p:cNvSpPr>
          <p:nvPr>
            <p:ph sz="quarter" idx="30"/>
          </p:nvPr>
        </p:nvSpPr>
        <p:spPr>
          <a:xfrm>
            <a:off x="137160" y="6757416"/>
            <a:ext cx="4773168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0" name="Content Placeholder 57"/>
          <p:cNvSpPr>
            <a:spLocks noGrp="1"/>
          </p:cNvSpPr>
          <p:nvPr>
            <p:ph sz="quarter" idx="34"/>
          </p:nvPr>
        </p:nvSpPr>
        <p:spPr>
          <a:xfrm>
            <a:off x="137160" y="7193280"/>
            <a:ext cx="2240280" cy="3108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1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228600" y="7342632"/>
            <a:ext cx="2971800" cy="1828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6" name="Picture Placeholder 11"/>
          <p:cNvSpPr>
            <a:spLocks noGrp="1"/>
          </p:cNvSpPr>
          <p:nvPr>
            <p:ph type="pic" sz="quarter" idx="35"/>
          </p:nvPr>
        </p:nvSpPr>
        <p:spPr>
          <a:xfrm>
            <a:off x="3255264" y="7342632"/>
            <a:ext cx="2971800" cy="1828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223284" y="6357660"/>
            <a:ext cx="4429757" cy="212078"/>
            <a:chOff x="223284" y="6529777"/>
            <a:chExt cx="4429757" cy="212078"/>
          </a:xfrm>
        </p:grpSpPr>
        <p:sp>
          <p:nvSpPr>
            <p:cNvPr id="63" name="TextBox 62"/>
            <p:cNvSpPr txBox="1"/>
            <p:nvPr userDrawn="1"/>
          </p:nvSpPr>
          <p:spPr>
            <a:xfrm>
              <a:off x="2784270" y="6534106"/>
              <a:ext cx="817853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50" b="1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Not Changing</a:t>
              </a:r>
            </a:p>
          </p:txBody>
        </p:sp>
        <p:sp>
          <p:nvSpPr>
            <p:cNvPr id="64" name="Rectangle 63"/>
            <p:cNvSpPr>
              <a:spLocks/>
            </p:cNvSpPr>
            <p:nvPr userDrawn="1"/>
          </p:nvSpPr>
          <p:spPr>
            <a:xfrm>
              <a:off x="2472597" y="6559977"/>
              <a:ext cx="365760" cy="1371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5" name="Straight Connector 64"/>
            <p:cNvCxnSpPr/>
            <p:nvPr userDrawn="1"/>
          </p:nvCxnSpPr>
          <p:spPr>
            <a:xfrm>
              <a:off x="2610853" y="6628205"/>
              <a:ext cx="91440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 userDrawn="1"/>
          </p:nvSpPr>
          <p:spPr>
            <a:xfrm>
              <a:off x="1795065" y="6529777"/>
              <a:ext cx="720069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50" b="1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Increasing  </a:t>
              </a:r>
              <a:endParaRPr lang="en-US" sz="75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Rectangle 66"/>
            <p:cNvSpPr>
              <a:spLocks/>
            </p:cNvSpPr>
            <p:nvPr userDrawn="1"/>
          </p:nvSpPr>
          <p:spPr>
            <a:xfrm>
              <a:off x="1476915" y="6559532"/>
              <a:ext cx="365760" cy="137160"/>
            </a:xfrm>
            <a:prstGeom prst="rect">
              <a:avLst/>
            </a:prstGeom>
            <a:solidFill>
              <a:srgbClr val="247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/>
            <p:cNvSpPr txBox="1"/>
            <p:nvPr userDrawn="1"/>
          </p:nvSpPr>
          <p:spPr>
            <a:xfrm>
              <a:off x="1604601" y="6559587"/>
              <a:ext cx="10419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↑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TextBox 68"/>
            <p:cNvSpPr txBox="1"/>
            <p:nvPr userDrawn="1"/>
          </p:nvSpPr>
          <p:spPr>
            <a:xfrm>
              <a:off x="3924957" y="6534106"/>
              <a:ext cx="728084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50" b="1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Decreasing </a:t>
              </a:r>
              <a:endParaRPr lang="en-US" sz="75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Rectangle 69"/>
            <p:cNvSpPr>
              <a:spLocks/>
            </p:cNvSpPr>
            <p:nvPr userDrawn="1"/>
          </p:nvSpPr>
          <p:spPr>
            <a:xfrm>
              <a:off x="3609317" y="6565271"/>
              <a:ext cx="365760" cy="137160"/>
            </a:xfrm>
            <a:prstGeom prst="rect">
              <a:avLst/>
            </a:prstGeom>
            <a:solidFill>
              <a:srgbClr val="A3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TextBox 70"/>
            <p:cNvSpPr txBox="1"/>
            <p:nvPr userDrawn="1"/>
          </p:nvSpPr>
          <p:spPr>
            <a:xfrm flipV="1">
              <a:off x="3739037" y="6566873"/>
              <a:ext cx="10419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↑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72" name="TextBox 71"/>
            <p:cNvSpPr txBox="1"/>
            <p:nvPr userDrawn="1"/>
          </p:nvSpPr>
          <p:spPr>
            <a:xfrm>
              <a:off x="537022" y="6530563"/>
              <a:ext cx="933269" cy="207749"/>
            </a:xfrm>
            <a:prstGeom prst="rect">
              <a:avLst/>
            </a:prstGeom>
            <a:noFill/>
          </p:spPr>
          <p:txBody>
            <a:bodyPr wrap="none" lIns="91440" tIns="45720" rIns="91440" bIns="45720" rtlCol="0">
              <a:spAutoFit/>
            </a:bodyPr>
            <a:lstStyle/>
            <a:p>
              <a:r>
                <a:rPr lang="en-US" sz="750" b="1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Insufficient Data</a:t>
              </a:r>
              <a:endParaRPr lang="en-US" sz="75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Rectangle 72"/>
            <p:cNvSpPr>
              <a:spLocks/>
            </p:cNvSpPr>
            <p:nvPr userDrawn="1"/>
          </p:nvSpPr>
          <p:spPr>
            <a:xfrm>
              <a:off x="223284" y="6560922"/>
              <a:ext cx="365760" cy="1371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solidFill>
                    <a:schemeClr val="bg1">
                      <a:lumMod val="65000"/>
                    </a:schemeClr>
                  </a:solidFill>
                </a:rPr>
                <a:t>X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9653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182880" y="649224"/>
            <a:ext cx="7406640" cy="1280160"/>
          </a:xfrm>
          <a:prstGeom prst="rect">
            <a:avLst/>
          </a:prstGeom>
          <a:solidFill>
            <a:srgbClr val="444E65"/>
          </a:solidFill>
        </p:spPr>
        <p:txBody>
          <a:bodyPr wrap="square" lIns="45720" tIns="45720" rIns="45720" bIns="45720" rtlCol="0">
            <a:spAutoFit/>
          </a:bodyPr>
          <a:lstStyle/>
          <a:p>
            <a:pPr>
              <a:lnSpc>
                <a:spcPts val="1700"/>
              </a:lnSpc>
            </a:pPr>
            <a:endParaRPr lang="en-US" sz="1250" dirty="0" smtClean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14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182880" y="649224"/>
            <a:ext cx="7406640" cy="128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Case Study introduction</a:t>
            </a:r>
            <a:endParaRPr lang="en-US" dirty="0"/>
          </a:p>
        </p:txBody>
      </p:sp>
      <p:sp>
        <p:nvSpPr>
          <p:cNvPr id="20" name="Content Placeholder 22"/>
          <p:cNvSpPr>
            <a:spLocks noGrp="1"/>
          </p:cNvSpPr>
          <p:nvPr>
            <p:ph sz="quarter" idx="18" hasCustomPrompt="1"/>
          </p:nvPr>
        </p:nvSpPr>
        <p:spPr>
          <a:xfrm>
            <a:off x="155448" y="4334256"/>
            <a:ext cx="4434840" cy="13075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Explanatory text related to case study plot #1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80398" y="2008526"/>
            <a:ext cx="4480560" cy="6799700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82880" y="487064"/>
            <a:ext cx="7406640" cy="109841"/>
          </a:xfrm>
          <a:prstGeom prst="rect">
            <a:avLst/>
          </a:prstGeom>
          <a:solidFill>
            <a:srgbClr val="A3D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88122" y="8914548"/>
            <a:ext cx="7406640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444E65"/>
                </a:solidFill>
                <a:latin typeface="+mj-lt"/>
              </a:rPr>
              <a:t>Water Quality is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a</a:t>
            </a:r>
            <a:r>
              <a:rPr lang="en-US" sz="1600" b="1" dirty="0" smtClean="0">
                <a:solidFill>
                  <a:srgbClr val="444E65"/>
                </a:solidFill>
                <a:latin typeface="+mj-lt"/>
              </a:rPr>
              <a:t> MAJOR Driver of Ecosystem Change</a:t>
            </a:r>
          </a:p>
          <a:p>
            <a:pPr algn="ctr"/>
            <a:r>
              <a:rPr lang="en-US" sz="1600" dirty="0">
                <a:solidFill>
                  <a:srgbClr val="444E65"/>
                </a:solidFill>
                <a:latin typeface="+mj-lt"/>
              </a:rPr>
              <a:t>What happens on the land affects the quality of the water and the </a:t>
            </a:r>
            <a:r>
              <a:rPr lang="en-US" sz="1600" dirty="0" smtClean="0">
                <a:solidFill>
                  <a:srgbClr val="444E65"/>
                </a:solidFill>
                <a:latin typeface="+mj-lt"/>
              </a:rPr>
              <a:t>health</a:t>
            </a:r>
          </a:p>
          <a:p>
            <a:pPr algn="ctr"/>
            <a:r>
              <a:rPr lang="en-US" sz="1600" dirty="0" smtClean="0">
                <a:solidFill>
                  <a:srgbClr val="444E65"/>
                </a:solidFill>
                <a:latin typeface="+mj-lt"/>
              </a:rPr>
              <a:t> 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of the plants and animals that live in the estuary. </a:t>
            </a:r>
            <a:r>
              <a:rPr lang="en-US" sz="1600" b="1" dirty="0" smtClean="0">
                <a:solidFill>
                  <a:srgbClr val="444E65"/>
                </a:solidFill>
                <a:latin typeface="+mj-lt"/>
              </a:rPr>
              <a:t>  </a:t>
            </a:r>
            <a:endParaRPr lang="en-US" sz="1600" b="1" dirty="0">
              <a:solidFill>
                <a:srgbClr val="444E65"/>
              </a:solidFill>
              <a:latin typeface="+mj-lt"/>
            </a:endParaRPr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645152" y="2002536"/>
            <a:ext cx="2926080" cy="29352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Trend map</a:t>
            </a:r>
            <a:endParaRPr lang="en-US" dirty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645152" y="4919472"/>
            <a:ext cx="2935224" cy="3904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2" hasCustomPrompt="1"/>
          </p:nvPr>
        </p:nvSpPr>
        <p:spPr>
          <a:xfrm>
            <a:off x="128016" y="164592"/>
            <a:ext cx="4471416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Case Study Title</a:t>
            </a:r>
            <a:endParaRPr lang="en-US" dirty="0"/>
          </a:p>
        </p:txBody>
      </p:sp>
      <p:sp>
        <p:nvSpPr>
          <p:cNvPr id="15" name="Content Placeholder 12"/>
          <p:cNvSpPr>
            <a:spLocks noGrp="1"/>
          </p:cNvSpPr>
          <p:nvPr>
            <p:ph sz="quarter" idx="14" hasCustomPrompt="1"/>
          </p:nvPr>
        </p:nvSpPr>
        <p:spPr>
          <a:xfrm>
            <a:off x="155448" y="1975104"/>
            <a:ext cx="2082784" cy="3291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rgbClr val="444E65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Case study topic #1</a:t>
            </a:r>
            <a:endParaRPr lang="en-US" dirty="0"/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5" hasCustomPrompt="1"/>
          </p:nvPr>
        </p:nvSpPr>
        <p:spPr>
          <a:xfrm>
            <a:off x="155447" y="5385816"/>
            <a:ext cx="2082785" cy="346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rgbClr val="444E65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Case study topic #2</a:t>
            </a:r>
            <a:endParaRPr lang="en-US" dirty="0"/>
          </a:p>
        </p:txBody>
      </p:sp>
      <p:sp>
        <p:nvSpPr>
          <p:cNvPr id="17" name="Picture Placeholder 18"/>
          <p:cNvSpPr>
            <a:spLocks noGrp="1"/>
          </p:cNvSpPr>
          <p:nvPr>
            <p:ph type="pic" sz="quarter" idx="16" hasCustomPrompt="1"/>
          </p:nvPr>
        </p:nvSpPr>
        <p:spPr>
          <a:xfrm>
            <a:off x="237744" y="2304288"/>
            <a:ext cx="3017520" cy="2011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Case study plot #1</a:t>
            </a:r>
            <a:endParaRPr lang="en-US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3280148" y="2329450"/>
            <a:ext cx="1139560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i="1" dirty="0" smtClean="0">
                <a:solidFill>
                  <a:srgbClr val="444E65"/>
                </a:solidFill>
                <a:latin typeface="Garamond" panose="02020404030301010803" pitchFamily="18" charset="0"/>
              </a:rPr>
              <a:t>A critical threshold value is used to determine if a water quality measurement is at a level where negative impacts may occur.</a:t>
            </a:r>
            <a:endParaRPr lang="en-US" sz="1050" b="1" i="1" dirty="0">
              <a:solidFill>
                <a:srgbClr val="444E65"/>
              </a:solidFill>
              <a:latin typeface="Garamond" panose="02020404030301010803" pitchFamily="18" charset="0"/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7" hasCustomPrompt="1"/>
          </p:nvPr>
        </p:nvSpPr>
        <p:spPr>
          <a:xfrm>
            <a:off x="237744" y="5577840"/>
            <a:ext cx="3017520" cy="2011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Case study plot #2</a:t>
            </a:r>
            <a:endParaRPr lang="en-US" dirty="0"/>
          </a:p>
        </p:txBody>
      </p:sp>
      <p:sp>
        <p:nvSpPr>
          <p:cNvPr id="21" name="Content Placeholder 22"/>
          <p:cNvSpPr>
            <a:spLocks noGrp="1"/>
          </p:cNvSpPr>
          <p:nvPr>
            <p:ph sz="quarter" idx="19" hasCustomPrompt="1"/>
          </p:nvPr>
        </p:nvSpPr>
        <p:spPr>
          <a:xfrm>
            <a:off x="237744" y="7589520"/>
            <a:ext cx="4206240" cy="13075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Explanatory text related to case study plot #2</a:t>
            </a:r>
          </a:p>
        </p:txBody>
      </p:sp>
      <p:sp>
        <p:nvSpPr>
          <p:cNvPr id="23" name="Content Placeholder 27"/>
          <p:cNvSpPr>
            <a:spLocks noGrp="1"/>
          </p:cNvSpPr>
          <p:nvPr>
            <p:ph sz="quarter" idx="21" hasCustomPrompt="1"/>
          </p:nvPr>
        </p:nvSpPr>
        <p:spPr>
          <a:xfrm>
            <a:off x="4636008" y="2002536"/>
            <a:ext cx="2926080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/>
            </a:lvl1pPr>
          </a:lstStyle>
          <a:p>
            <a:pPr lvl="0"/>
            <a:r>
              <a:rPr lang="en-US" dirty="0" smtClean="0"/>
              <a:t>Trend map title</a:t>
            </a:r>
          </a:p>
        </p:txBody>
      </p:sp>
      <p:sp>
        <p:nvSpPr>
          <p:cNvPr id="24" name="Content Placeholder 29"/>
          <p:cNvSpPr>
            <a:spLocks noGrp="1"/>
          </p:cNvSpPr>
          <p:nvPr>
            <p:ph sz="quarter" idx="22" hasCustomPrompt="1"/>
          </p:nvPr>
        </p:nvSpPr>
        <p:spPr>
          <a:xfrm>
            <a:off x="4672584" y="2432304"/>
            <a:ext cx="1554480" cy="23774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Trend map caption</a:t>
            </a:r>
          </a:p>
        </p:txBody>
      </p:sp>
      <p:sp>
        <p:nvSpPr>
          <p:cNvPr id="25" name="Content Placeholder 31"/>
          <p:cNvSpPr>
            <a:spLocks noGrp="1"/>
          </p:cNvSpPr>
          <p:nvPr>
            <p:ph sz="quarter" idx="23" hasCustomPrompt="1"/>
          </p:nvPr>
        </p:nvSpPr>
        <p:spPr>
          <a:xfrm>
            <a:off x="4645152" y="4965192"/>
            <a:ext cx="2971800" cy="6492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Call to Action </a:t>
            </a:r>
            <a:r>
              <a:rPr lang="en-US" dirty="0" err="1" smtClean="0"/>
              <a:t>ttl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30146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173355" y="478565"/>
            <a:ext cx="7384256" cy="2933066"/>
            <a:chOff x="207722" y="586133"/>
            <a:chExt cx="7384256" cy="2933066"/>
          </a:xfrm>
        </p:grpSpPr>
        <p:grpSp>
          <p:nvGrpSpPr>
            <p:cNvPr id="8" name="Group 7"/>
            <p:cNvGrpSpPr/>
            <p:nvPr/>
          </p:nvGrpSpPr>
          <p:grpSpPr>
            <a:xfrm>
              <a:off x="315023" y="610870"/>
              <a:ext cx="7145523" cy="902615"/>
              <a:chOff x="315023" y="610870"/>
              <a:chExt cx="7145523" cy="902615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8" t="11632" r="66146" b="67708"/>
              <a:stretch/>
            </p:blipFill>
            <p:spPr>
              <a:xfrm>
                <a:off x="2594586" y="949521"/>
                <a:ext cx="760719" cy="54864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275" t="7032" r="4774" b="64322"/>
              <a:stretch/>
            </p:blipFill>
            <p:spPr>
              <a:xfrm>
                <a:off x="875486" y="952927"/>
                <a:ext cx="535329" cy="548640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220" t="75807" r="48967" b="8221"/>
              <a:stretch/>
            </p:blipFill>
            <p:spPr>
              <a:xfrm>
                <a:off x="4334947" y="1009935"/>
                <a:ext cx="939248" cy="457200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315023" y="610871"/>
                <a:ext cx="1645920" cy="36576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en-US" sz="1400" b="1" dirty="0" smtClean="0">
                    <a:solidFill>
                      <a:srgbClr val="247BA0"/>
                    </a:solidFill>
                    <a:latin typeface="+mj-lt"/>
                  </a:rPr>
                  <a:t>Economic Impacts</a:t>
                </a:r>
                <a:endParaRPr lang="en-US" sz="1400" dirty="0">
                  <a:solidFill>
                    <a:srgbClr val="247BA0"/>
                  </a:solidFill>
                  <a:latin typeface="+mj-lt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156997" y="614387"/>
                <a:ext cx="1645920" cy="36576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en-US" sz="1400" b="1" dirty="0" smtClean="0">
                    <a:solidFill>
                      <a:srgbClr val="247BA0"/>
                    </a:solidFill>
                    <a:latin typeface="+mj-lt"/>
                  </a:rPr>
                  <a:t>Community Benefits</a:t>
                </a:r>
                <a:endParaRPr lang="en-US" sz="1400" dirty="0">
                  <a:solidFill>
                    <a:srgbClr val="247BA0"/>
                  </a:solidFill>
                  <a:latin typeface="+mj-lt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985591" y="610870"/>
                <a:ext cx="1645920" cy="36576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en-US" sz="1400" b="1" dirty="0" smtClean="0">
                    <a:solidFill>
                      <a:srgbClr val="247BA0"/>
                    </a:solidFill>
                    <a:latin typeface="+mj-lt"/>
                  </a:rPr>
                  <a:t>Healthy Ecosystems</a:t>
                </a:r>
                <a:endParaRPr lang="en-US" sz="1400" dirty="0">
                  <a:solidFill>
                    <a:srgbClr val="247BA0"/>
                  </a:solidFill>
                  <a:latin typeface="+mj-lt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814626" y="610870"/>
                <a:ext cx="1645920" cy="3657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en-US" sz="1400" b="1" dirty="0" smtClean="0">
                    <a:solidFill>
                      <a:srgbClr val="247BA0"/>
                    </a:solidFill>
                    <a:latin typeface="+mj-lt"/>
                  </a:rPr>
                  <a:t>Habitat Diversity</a:t>
                </a:r>
                <a:endParaRPr lang="en-US" sz="1400" dirty="0">
                  <a:solidFill>
                    <a:srgbClr val="247BA0"/>
                  </a:solidFill>
                  <a:latin typeface="+mj-lt"/>
                </a:endParaRPr>
              </a:p>
            </p:txBody>
          </p:sp>
          <p:pic>
            <p:nvPicPr>
              <p:cNvPr id="24" name="Picture 2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259" t="23633" r="14452" b="12305"/>
              <a:stretch/>
            </p:blipFill>
            <p:spPr>
              <a:xfrm>
                <a:off x="6267654" y="873405"/>
                <a:ext cx="712284" cy="640080"/>
              </a:xfrm>
              <a:prstGeom prst="rect">
                <a:avLst/>
              </a:prstGeom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207722" y="586133"/>
              <a:ext cx="7384256" cy="2933066"/>
              <a:chOff x="207722" y="586133"/>
              <a:chExt cx="7384256" cy="2933066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208544" y="587992"/>
                <a:ext cx="736092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 rot="16200000">
                <a:off x="593850" y="2022405"/>
                <a:ext cx="292608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 rot="16200000">
                <a:off x="4253550" y="2028727"/>
                <a:ext cx="292608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 rot="16200000">
                <a:off x="2431232" y="2024036"/>
                <a:ext cx="292608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 rot="16200000">
                <a:off x="-1227886" y="2021741"/>
                <a:ext cx="292608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 rot="16200000">
                <a:off x="6101506" y="2027372"/>
                <a:ext cx="292608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10315" y="3464206"/>
                <a:ext cx="736092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5" name="TextBox 24"/>
          <p:cNvSpPr txBox="1"/>
          <p:nvPr userDrawn="1"/>
        </p:nvSpPr>
        <p:spPr>
          <a:xfrm>
            <a:off x="82296" y="150595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 smtClean="0">
                <a:solidFill>
                  <a:srgbClr val="444E65"/>
                </a:solidFill>
                <a:latin typeface="Calibri-Light"/>
              </a:rPr>
              <a:t>Why Estuaries Matter</a:t>
            </a:r>
            <a:endParaRPr lang="en-US" b="0" dirty="0">
              <a:solidFill>
                <a:srgbClr val="444E65"/>
              </a:solidFill>
              <a:latin typeface="Calibri-Light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353629" y="1337134"/>
            <a:ext cx="1645920" cy="140038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Coastal shoreline counties provided 53 million jobs </a:t>
            </a: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and </a:t>
            </a: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contributed $7.4 trillion (nearly 44%) of the nation’s gross domestic product in 2012. </a:t>
            </a:r>
            <a:endParaRPr lang="en-US" sz="1250" dirty="0">
              <a:solidFill>
                <a:srgbClr val="404040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2185035" y="1337794"/>
            <a:ext cx="1645920" cy="161839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Estuaries protect coastal communities by reducing flooding </a:t>
            </a: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and </a:t>
            </a: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storm surge impacts, enhancing water quality, </a:t>
            </a: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and </a:t>
            </a: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providing commercial </a:t>
            </a: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and </a:t>
            </a: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recreational benefits.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4014357" y="1342267"/>
            <a:ext cx="1645920" cy="140038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Up </a:t>
            </a: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to two-thirds of the nation’s commercial fish </a:t>
            </a: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and </a:t>
            </a: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shellfish spend some part of their life cycle in an estuary or depend on this resource for food.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5843543" y="1341761"/>
            <a:ext cx="1645920" cy="20544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Habitat </a:t>
            </a: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types include shallow </a:t>
            </a: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open waters, </a:t>
            </a: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freshwater/salt marshes, swamps,  sandy beaches, mud/sand flats, rocky shores, oyster reefs, mangrove forests, river deltas, tidal pools </a:t>
            </a:r>
          </a:p>
          <a:p>
            <a:pPr>
              <a:lnSpc>
                <a:spcPts val="1700"/>
              </a:lnSpc>
            </a:pP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and seagrasses.</a:t>
            </a:r>
            <a:endParaRPr lang="en-US" sz="1250" dirty="0">
              <a:solidFill>
                <a:srgbClr val="404040"/>
              </a:solidFill>
              <a:latin typeface="Garamond" panose="02020404030301010803" pitchFamily="18" charset="0"/>
            </a:endParaRPr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118872" y="3456432"/>
            <a:ext cx="3931920" cy="4097086"/>
            <a:chOff x="118567" y="3489039"/>
            <a:chExt cx="3837403" cy="3999381"/>
          </a:xfrm>
          <a:solidFill>
            <a:srgbClr val="444E65"/>
          </a:solidFill>
        </p:grpSpPr>
        <p:grpSp>
          <p:nvGrpSpPr>
            <p:cNvPr id="31" name="Group 30"/>
            <p:cNvGrpSpPr/>
            <p:nvPr/>
          </p:nvGrpSpPr>
          <p:grpSpPr>
            <a:xfrm>
              <a:off x="118567" y="3489039"/>
              <a:ext cx="3837403" cy="3999381"/>
              <a:chOff x="101289" y="2311017"/>
              <a:chExt cx="4430653" cy="3999381"/>
            </a:xfrm>
            <a:grpFill/>
          </p:grpSpPr>
          <p:sp>
            <p:nvSpPr>
              <p:cNvPr id="33" name="Rectangle 32"/>
              <p:cNvSpPr/>
              <p:nvPr/>
            </p:nvSpPr>
            <p:spPr>
              <a:xfrm>
                <a:off x="165491" y="2319943"/>
                <a:ext cx="4327613" cy="37488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21898" y="2615023"/>
                <a:ext cx="4327613" cy="3695375"/>
              </a:xfrm>
              <a:prstGeom prst="rect">
                <a:avLst/>
              </a:prstGeom>
              <a:noFill/>
            </p:spPr>
            <p:txBody>
              <a:bodyPr wrap="square" lIns="91440" rIns="91440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sz="1400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The </a:t>
                </a:r>
                <a:r>
                  <a:rPr lang="en-US" sz="1400" b="1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NERRS</a:t>
                </a:r>
                <a:r>
                  <a:rPr lang="en-US" sz="1400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 is a partnership program between NOAA and the coastal states to manage designated reserves. More than 1.3 million acres of estuarine land and water are protected. Each reserve is managed on a daily basis by a lead state agency or university with input from local partners. The health of every reserve is continuously monitored by the </a:t>
                </a:r>
                <a:r>
                  <a:rPr lang="en-US" sz="1400" b="1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System Wide Monitoring Program </a:t>
                </a:r>
                <a:r>
                  <a:rPr lang="en-US" sz="1400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(</a:t>
                </a:r>
                <a:r>
                  <a:rPr lang="en-US" sz="1400" b="0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SWMP</a:t>
                </a:r>
                <a:r>
                  <a:rPr lang="en-US" sz="1400" b="0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).</a:t>
                </a:r>
                <a:r>
                  <a:rPr lang="en-US" sz="1400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 </a:t>
                </a:r>
                <a:r>
                  <a:rPr lang="en-US" sz="1400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SWMP is a </a:t>
                </a:r>
                <a:r>
                  <a:rPr lang="en-US" sz="1400" b="1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robust</a:t>
                </a:r>
                <a:r>
                  <a:rPr lang="en-US" sz="1400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, </a:t>
                </a:r>
                <a:r>
                  <a:rPr lang="en-US" sz="1400" b="1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long-term</a:t>
                </a:r>
                <a:r>
                  <a:rPr lang="en-US" sz="1400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, and </a:t>
                </a:r>
                <a:r>
                  <a:rPr lang="en-US" sz="1400" b="1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versatile</a:t>
                </a:r>
                <a:r>
                  <a:rPr lang="en-US" sz="1400" dirty="0" smtClean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 monitoring program that uses the NERRS network to intensively study estuarine reference sites for evaluating ecosystem function and change. Reserve-generated data and information are available to local citizens and decision makers. For more information, go to: </a:t>
                </a:r>
              </a:p>
              <a:p>
                <a:pPr>
                  <a:lnSpc>
                    <a:spcPts val="1800"/>
                  </a:lnSpc>
                </a:pPr>
                <a:endParaRPr lang="en-US" sz="1400" dirty="0">
                  <a:solidFill>
                    <a:schemeClr val="bg1"/>
                  </a:solidFill>
                  <a:latin typeface="Garamond" panose="02020404030301010803" pitchFamily="18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01289" y="2311017"/>
                <a:ext cx="4430653" cy="322970"/>
              </a:xfrm>
              <a:prstGeom prst="rect">
                <a:avLst/>
              </a:prstGeom>
              <a:noFill/>
            </p:spPr>
            <p:txBody>
              <a:bodyPr wrap="square" lIns="91440" rIns="91440" rtlCol="0">
                <a:spAutoFit/>
              </a:bodyPr>
              <a:lstStyle/>
              <a:p>
                <a:r>
                  <a:rPr lang="en-US" sz="1550" b="0" dirty="0" smtClean="0">
                    <a:solidFill>
                      <a:schemeClr val="bg1"/>
                    </a:solidFill>
                    <a:latin typeface="Calibri-Light"/>
                  </a:rPr>
                  <a:t>Tracking The Health of Our Estuaries 24/7 </a:t>
                </a:r>
                <a:endParaRPr lang="en-US" sz="1550" b="0" dirty="0">
                  <a:solidFill>
                    <a:schemeClr val="bg1"/>
                  </a:solidFill>
                  <a:latin typeface="Calibri-Light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595968" y="6934979"/>
              <a:ext cx="2472001" cy="303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Garamond" panose="02020404030301010803" pitchFamily="18" charset="0"/>
                </a:rPr>
                <a:t>https://coast.noaa.gov/nerrs/</a:t>
              </a:r>
            </a:p>
          </p:txBody>
        </p:sp>
      </p:grpSp>
      <p:sp>
        <p:nvSpPr>
          <p:cNvPr id="36" name="Rectangle 35"/>
          <p:cNvSpPr/>
          <p:nvPr userDrawn="1"/>
        </p:nvSpPr>
        <p:spPr>
          <a:xfrm>
            <a:off x="5193792" y="7726680"/>
            <a:ext cx="2423160" cy="1280160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173736" y="7726680"/>
            <a:ext cx="2423160" cy="1280160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688336" y="7724972"/>
            <a:ext cx="2423160" cy="1280160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/>
          <p:cNvSpPr txBox="1"/>
          <p:nvPr userDrawn="1"/>
        </p:nvSpPr>
        <p:spPr>
          <a:xfrm>
            <a:off x="4069080" y="6397277"/>
            <a:ext cx="3576739" cy="830997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sz="1600" dirty="0" smtClean="0">
                <a:solidFill>
                  <a:srgbClr val="444E65"/>
                </a:solidFill>
                <a:latin typeface="+mj-lt"/>
              </a:rPr>
              <a:t>NERRS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 </a:t>
            </a:r>
            <a:r>
              <a:rPr lang="en-US" sz="1600" dirty="0" smtClean="0">
                <a:solidFill>
                  <a:srgbClr val="444E65"/>
                </a:solidFill>
                <a:latin typeface="+mj-lt"/>
              </a:rPr>
              <a:t>is 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a network of 29 </a:t>
            </a:r>
            <a:r>
              <a:rPr lang="en-US" sz="1600" dirty="0" smtClean="0">
                <a:solidFill>
                  <a:srgbClr val="444E65"/>
                </a:solidFill>
                <a:latin typeface="+mj-lt"/>
              </a:rPr>
              <a:t>coastal 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reserves established for </a:t>
            </a:r>
            <a:r>
              <a:rPr lang="en-US" sz="1600" dirty="0" smtClean="0">
                <a:solidFill>
                  <a:srgbClr val="444E65"/>
                </a:solidFill>
                <a:latin typeface="+mj-lt"/>
              </a:rPr>
              <a:t>long-term</a:t>
            </a:r>
          </a:p>
          <a:p>
            <a:pPr algn="ctr"/>
            <a:r>
              <a:rPr lang="en-US" sz="1600" dirty="0" smtClean="0">
                <a:solidFill>
                  <a:srgbClr val="444E65"/>
                </a:solidFill>
                <a:latin typeface="+mj-lt"/>
              </a:rPr>
              <a:t>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research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,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education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 and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stewardship</a:t>
            </a:r>
            <a:r>
              <a:rPr lang="en-US" sz="1600" dirty="0" smtClean="0">
                <a:solidFill>
                  <a:srgbClr val="444E65"/>
                </a:solidFill>
                <a:latin typeface="+mj-lt"/>
              </a:rPr>
              <a:t>.</a:t>
            </a:r>
            <a:endParaRPr lang="en-US" sz="1600" dirty="0">
              <a:solidFill>
                <a:srgbClr val="444E65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 userDrawn="1"/>
        </p:nvSpPr>
        <p:spPr>
          <a:xfrm>
            <a:off x="73152" y="7397496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-Light"/>
              </a:rPr>
              <a:t>More </a:t>
            </a: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-Light"/>
              </a:rPr>
              <a:t>Information…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  <a:latin typeface="Calibri-Light"/>
            </a:endParaRPr>
          </a:p>
        </p:txBody>
      </p:sp>
      <p:sp>
        <p:nvSpPr>
          <p:cNvPr id="41" name="TextBox 40"/>
          <p:cNvSpPr txBox="1"/>
          <p:nvPr userDrawn="1"/>
        </p:nvSpPr>
        <p:spPr>
          <a:xfrm>
            <a:off x="705204" y="7716161"/>
            <a:ext cx="1547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 smtClean="0">
                <a:solidFill>
                  <a:srgbClr val="444E65"/>
                </a:solidFill>
                <a:latin typeface="Calibri-Light"/>
              </a:rPr>
              <a:t>For Stakeholders</a:t>
            </a:r>
            <a:endParaRPr lang="en-US" sz="1400" b="0" dirty="0">
              <a:solidFill>
                <a:srgbClr val="444E65"/>
              </a:solidFill>
              <a:latin typeface="Calibri-Light"/>
            </a:endParaRPr>
          </a:p>
        </p:txBody>
      </p:sp>
      <p:sp>
        <p:nvSpPr>
          <p:cNvPr id="42" name="TextBox 41"/>
          <p:cNvSpPr txBox="1"/>
          <p:nvPr userDrawn="1"/>
        </p:nvSpPr>
        <p:spPr>
          <a:xfrm>
            <a:off x="64008" y="7991856"/>
            <a:ext cx="2651760" cy="914400"/>
          </a:xfrm>
          <a:prstGeom prst="rect">
            <a:avLst/>
          </a:prstGeom>
          <a:noFill/>
        </p:spPr>
        <p:txBody>
          <a:bodyPr wrap="square" lIns="91440" rIns="91440" rtlCol="0">
            <a:noAutofit/>
          </a:bodyPr>
          <a:lstStyle/>
          <a:p>
            <a:pPr algn="ctr">
              <a:lnSpc>
                <a:spcPts val="1700"/>
              </a:lnSpc>
            </a:pP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Access data at the System </a:t>
            </a: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Wide Monitoring Program (SWMP) Graphing Application </a:t>
            </a: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website: </a:t>
            </a:r>
            <a:r>
              <a:rPr lang="en-US" sz="1250" b="1" dirty="0" smtClean="0">
                <a:solidFill>
                  <a:srgbClr val="595959"/>
                </a:solidFill>
                <a:latin typeface="Garamond" panose="02020404030301010803" pitchFamily="18" charset="0"/>
              </a:rPr>
              <a:t>https://coast.noaa.gov/swmp/</a:t>
            </a:r>
            <a:endParaRPr lang="en-US" sz="1250" b="1" dirty="0">
              <a:solidFill>
                <a:srgbClr val="595959"/>
              </a:solidFill>
              <a:latin typeface="Garamond" panose="02020404030301010803" pitchFamily="18" charset="0"/>
            </a:endParaRPr>
          </a:p>
        </p:txBody>
      </p:sp>
      <p:sp>
        <p:nvSpPr>
          <p:cNvPr id="43" name="TextBox 42"/>
          <p:cNvSpPr txBox="1"/>
          <p:nvPr userDrawn="1"/>
        </p:nvSpPr>
        <p:spPr>
          <a:xfrm>
            <a:off x="3394840" y="7716333"/>
            <a:ext cx="12698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 smtClean="0">
                <a:solidFill>
                  <a:srgbClr val="444E65"/>
                </a:solidFill>
                <a:latin typeface="Calibri-Light"/>
              </a:rPr>
              <a:t>For Scientists</a:t>
            </a:r>
            <a:endParaRPr lang="en-US" sz="1400" b="0" dirty="0">
              <a:solidFill>
                <a:srgbClr val="444E65"/>
              </a:solidFill>
              <a:latin typeface="Calibri-Light"/>
            </a:endParaRPr>
          </a:p>
        </p:txBody>
      </p:sp>
      <p:sp>
        <p:nvSpPr>
          <p:cNvPr id="44" name="TextBox 43"/>
          <p:cNvSpPr txBox="1"/>
          <p:nvPr userDrawn="1"/>
        </p:nvSpPr>
        <p:spPr>
          <a:xfrm>
            <a:off x="2770632" y="7991856"/>
            <a:ext cx="2286000" cy="914400"/>
          </a:xfrm>
          <a:prstGeom prst="rect">
            <a:avLst/>
          </a:prstGeom>
          <a:noFill/>
        </p:spPr>
        <p:txBody>
          <a:bodyPr wrap="square" lIns="91440" rIns="91440" rtlCol="0">
            <a:noAutofit/>
          </a:bodyPr>
          <a:lstStyle/>
          <a:p>
            <a:pPr algn="ctr">
              <a:lnSpc>
                <a:spcPts val="1700"/>
              </a:lnSpc>
            </a:pP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Access data at </a:t>
            </a: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the </a:t>
            </a:r>
            <a:endParaRPr lang="en-US" sz="1250" dirty="0" smtClean="0">
              <a:solidFill>
                <a:srgbClr val="404040"/>
              </a:solidFill>
              <a:latin typeface="Garamond" panose="02020404030301010803" pitchFamily="18" charset="0"/>
            </a:endParaRPr>
          </a:p>
          <a:p>
            <a:pPr algn="ctr">
              <a:lnSpc>
                <a:spcPts val="1700"/>
              </a:lnSpc>
            </a:pP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Central </a:t>
            </a: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Data Management Office </a:t>
            </a:r>
            <a:endParaRPr lang="en-US" sz="1250" dirty="0" smtClean="0">
              <a:solidFill>
                <a:srgbClr val="404040"/>
              </a:solidFill>
              <a:latin typeface="Garamond" panose="02020404030301010803" pitchFamily="18" charset="0"/>
            </a:endParaRPr>
          </a:p>
          <a:p>
            <a:pPr algn="ctr">
              <a:lnSpc>
                <a:spcPts val="1700"/>
              </a:lnSpc>
            </a:pP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(</a:t>
            </a: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CDMO) </a:t>
            </a:r>
            <a:r>
              <a:rPr lang="en-US" sz="1250" dirty="0" smtClean="0">
                <a:solidFill>
                  <a:srgbClr val="404040"/>
                </a:solidFill>
                <a:latin typeface="Garamond" panose="02020404030301010803" pitchFamily="18" charset="0"/>
              </a:rPr>
              <a:t>website: </a:t>
            </a:r>
            <a:r>
              <a:rPr lang="en-US" sz="1250" b="1" dirty="0">
                <a:solidFill>
                  <a:srgbClr val="595959"/>
                </a:solidFill>
                <a:latin typeface="Garamond" panose="02020404030301010803" pitchFamily="18" charset="0"/>
              </a:rPr>
              <a:t>http://www.nerrsdata.org/</a:t>
            </a:r>
          </a:p>
        </p:txBody>
      </p:sp>
      <p:sp>
        <p:nvSpPr>
          <p:cNvPr id="45" name="TextBox 44"/>
          <p:cNvSpPr txBox="1"/>
          <p:nvPr userDrawn="1"/>
        </p:nvSpPr>
        <p:spPr>
          <a:xfrm>
            <a:off x="5775267" y="7716120"/>
            <a:ext cx="1608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>
                <a:solidFill>
                  <a:srgbClr val="444E65"/>
                </a:solidFill>
                <a:latin typeface="Calibri-Light"/>
              </a:rPr>
              <a:t>Have Questions? </a:t>
            </a:r>
          </a:p>
        </p:txBody>
      </p:sp>
      <p:sp>
        <p:nvSpPr>
          <p:cNvPr id="46" name="Picture Placeholder 41"/>
          <p:cNvSpPr>
            <a:spLocks noGrp="1"/>
          </p:cNvSpPr>
          <p:nvPr>
            <p:ph type="pic" sz="quarter" idx="10"/>
          </p:nvPr>
        </p:nvSpPr>
        <p:spPr>
          <a:xfrm>
            <a:off x="4114800" y="3758184"/>
            <a:ext cx="3447288" cy="24963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7" name="Content Placeholder 45"/>
          <p:cNvSpPr>
            <a:spLocks noGrp="1"/>
          </p:cNvSpPr>
          <p:nvPr>
            <p:ph sz="quarter" idx="11" hasCustomPrompt="1"/>
          </p:nvPr>
        </p:nvSpPr>
        <p:spPr>
          <a:xfrm>
            <a:off x="5248656" y="8055864"/>
            <a:ext cx="2286000" cy="731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 smtClean="0"/>
              <a:t>Reserve Contact Information goes here</a:t>
            </a:r>
          </a:p>
        </p:txBody>
      </p:sp>
      <p:sp>
        <p:nvSpPr>
          <p:cNvPr id="54" name="TextBox 53"/>
          <p:cNvSpPr txBox="1"/>
          <p:nvPr userDrawn="1"/>
        </p:nvSpPr>
        <p:spPr>
          <a:xfrm>
            <a:off x="164592" y="9133403"/>
            <a:ext cx="4572000" cy="6155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l"/>
            <a:r>
              <a:rPr lang="en-US" sz="2000" b="1" dirty="0" smtClean="0">
                <a:solidFill>
                  <a:srgbClr val="444E65"/>
                </a:solidFill>
                <a:latin typeface="+mj-lt"/>
              </a:rPr>
              <a:t>[MANUAL EDIT NAME] </a:t>
            </a:r>
            <a:r>
              <a:rPr lang="en-US" sz="2000" dirty="0" smtClean="0">
                <a:solidFill>
                  <a:srgbClr val="444E65"/>
                </a:solidFill>
                <a:latin typeface="+mj-lt"/>
              </a:rPr>
              <a:t>- providing </a:t>
            </a:r>
            <a:r>
              <a:rPr lang="en-US" sz="2000" dirty="0">
                <a:solidFill>
                  <a:srgbClr val="444E65"/>
                </a:solidFill>
                <a:latin typeface="+mj-lt"/>
              </a:rPr>
              <a:t>the </a:t>
            </a:r>
            <a:r>
              <a:rPr lang="en-US" sz="2000" b="0" dirty="0">
                <a:solidFill>
                  <a:srgbClr val="444E65"/>
                </a:solidFill>
                <a:latin typeface="+mj-lt"/>
              </a:rPr>
              <a:t>science</a:t>
            </a:r>
            <a:r>
              <a:rPr lang="en-US" sz="2000" dirty="0">
                <a:solidFill>
                  <a:srgbClr val="444E65"/>
                </a:solidFill>
                <a:latin typeface="+mj-lt"/>
              </a:rPr>
              <a:t> needed for today and tomorrow</a:t>
            </a:r>
          </a:p>
        </p:txBody>
      </p:sp>
    </p:spTree>
    <p:extLst>
      <p:ext uri="{BB962C8B-B14F-4D97-AF65-F5344CB8AC3E}">
        <p14:creationId xmlns:p14="http://schemas.microsoft.com/office/powerpoint/2010/main" val="3181080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409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1375</TotalTime>
  <Words>0</Words>
  <Application>Microsoft Office PowerPoint</Application>
  <PresentationFormat>Custom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6" baseType="lpstr">
      <vt:lpstr>Arial</vt:lpstr>
      <vt:lpstr>Calibri</vt:lpstr>
      <vt:lpstr>Calibri Light</vt:lpstr>
      <vt:lpstr>Calibri-Light</vt:lpstr>
      <vt:lpstr>Garamond</vt:lpstr>
      <vt:lpstr>Office Theme</vt:lpstr>
    </vt:vector>
  </TitlesOfParts>
  <Company>LimnoTech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Padilla</dc:creator>
  <cp:lastModifiedBy>Amanda Flynn</cp:lastModifiedBy>
  <cp:revision>28</cp:revision>
  <dcterms:created xsi:type="dcterms:W3CDTF">2017-11-18T17:43:27Z</dcterms:created>
  <dcterms:modified xsi:type="dcterms:W3CDTF">2018-03-22T18:47:40Z</dcterms:modified>
</cp:coreProperties>
</file>