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Lst>
  <p:sldSz cx="7772400" cy="100584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a:srgbClr val="444E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4660"/>
  </p:normalViewPr>
  <p:slideViewPr>
    <p:cSldViewPr snapToGrid="0">
      <p:cViewPr varScale="1">
        <p:scale>
          <a:sx n="89" d="100"/>
          <a:sy n="89" d="100"/>
        </p:scale>
        <p:origin x="2937" y="6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14730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and intensity and </a:t>
            </a:r>
          </a:p>
          <a:p>
            <a:pPr algn="ctr"/>
            <a:r>
              <a:rPr lang="en-US" sz="1050" b="1" i="1" dirty="0" smtClean="0">
                <a:solidFill>
                  <a:srgbClr val="444E65"/>
                </a:solidFill>
                <a:latin typeface="Garamond" panose="02020404030301010803" pitchFamily="18" charset="0"/>
              </a:rPr>
              <a:t>much 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60219"/>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60446"/>
            <a:chOff x="118567" y="3489039"/>
            <a:chExt cx="3837403" cy="3963615"/>
          </a:xfrm>
          <a:solidFill>
            <a:srgbClr val="444E65"/>
          </a:solidFill>
        </p:grpSpPr>
        <p:grpSp>
          <p:nvGrpSpPr>
            <p:cNvPr id="31" name="Group 30"/>
            <p:cNvGrpSpPr/>
            <p:nvPr/>
          </p:nvGrpSpPr>
          <p:grpSpPr>
            <a:xfrm>
              <a:off x="118567" y="3489039"/>
              <a:ext cx="3837403" cy="3963615"/>
              <a:chOff x="101289" y="2311017"/>
              <a:chExt cx="4430653" cy="3963615"/>
            </a:xfrm>
            <a:grpFill/>
          </p:grpSpPr>
          <p:sp>
            <p:nvSpPr>
              <p:cNvPr id="33" name="Rectangle 32"/>
              <p:cNvSpPr/>
              <p:nvPr/>
            </p:nvSpPr>
            <p:spPr>
              <a:xfrm>
                <a:off x="165491" y="2319943"/>
                <a:ext cx="4327613" cy="37488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579257"/>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70089" y="6894142"/>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605185"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256717"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603803"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Elkhorn Slough</a:t>
            </a:r>
            <a:r>
              <a:rPr lang="en-US" sz="2000" b="1" baseline="0" dirty="0" smtClean="0">
                <a:solidFill>
                  <a:srgbClr val="444E65"/>
                </a:solidFill>
                <a:latin typeface="+mj-lt"/>
              </a:rPr>
              <a:t> NERR</a:t>
            </a:r>
            <a:r>
              <a:rPr lang="en-US" sz="2000" b="1" dirty="0" smtClean="0">
                <a:solidFill>
                  <a:srgbClr val="444E65"/>
                </a:solidFill>
                <a:latin typeface="+mj-lt"/>
              </a:rPr>
              <a:t>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
          <p:cNvPicPr/>
          <p:nvPr/>
        </p:nvPicPr>
        <p:blipFill>
          <a:blip r:embed="rId2" cstate="print"/>
          <a:stretch>
            <a:fillRect/>
          </a:stretch>
        </p:blipFill>
        <p:spPr>
          <a:xfrm>
            <a:off x="192882" y="265176"/>
            <a:ext cx="7406639" cy="4343400"/>
          </a:xfrm>
          <a:prstGeom prst="rect">
            <a:avLst/>
          </a:prstGeom>
        </p:spPr>
      </p:pic>
      <p:sp>
        <p:nvSpPr>
          <p:cNvPr id="3" name="Content Placeholder 2"/>
          <p:cNvSpPr>
            <a:spLocks noGrp="1"/>
          </p:cNvSpPr>
          <p:nvPr>
            <p:ph/>
          </p:nvPr>
        </p:nvSpPr>
        <p:spPr>
          <a:xfrm>
            <a:off x="155448" y="384048"/>
            <a:ext cx="7589520" cy="466344"/>
          </a:xfrm>
          <a:noFill/>
        </p:spPr>
        <p:txBody>
          <a:bodyPr/>
          <a:lstStyle/>
          <a:p>
            <a:r>
              <a:rPr sz="2400">
                <a:solidFill>
                  <a:srgbClr val="FFFFFF">
                    <a:alpha val="100000"/>
                  </a:srgbClr>
                </a:solidFill>
                <a:latin typeface="Calibri-Light"/>
                <a:cs typeface="Calibri-Light"/>
              </a:rPr>
              <a:t>ESTUARY TRENDS: WEATHER &amp; WATER QUALITY</a:t>
            </a:r>
          </a:p>
          <a:p>
            <a:endParaRPr sz="2400">
              <a:solidFill>
                <a:srgbClr val="FFFFFF">
                  <a:alpha val="100000"/>
                </a:srgbClr>
              </a:solidFill>
              <a:latin typeface="Calibri-Light"/>
              <a:cs typeface="Calibri-Light"/>
            </a:endParaRPr>
          </a:p>
        </p:txBody>
      </p:sp>
      <p:sp>
        <p:nvSpPr>
          <p:cNvPr id="4" name="Content Placeholder 3"/>
          <p:cNvSpPr>
            <a:spLocks noGrp="1"/>
          </p:cNvSpPr>
          <p:nvPr>
            <p:ph/>
          </p:nvPr>
        </p:nvSpPr>
        <p:spPr>
          <a:xfrm>
            <a:off x="164592" y="832104"/>
            <a:ext cx="4434840" cy="649224"/>
          </a:xfrm>
          <a:noFill/>
        </p:spPr>
        <p:txBody>
          <a:bodyPr/>
          <a:lstStyle/>
          <a:p>
            <a:r>
              <a:rPr sz="1600">
                <a:solidFill>
                  <a:srgbClr val="FFFFFF">
                    <a:alpha val="100000"/>
                  </a:srgbClr>
                </a:solidFill>
                <a:latin typeface="Calibri-Light"/>
                <a:cs typeface="Calibri-Light"/>
              </a:rPr>
              <a:t>Resilient estuaries and coastal watersheds -where human and natural communities thrive.</a:t>
            </a:r>
          </a:p>
        </p:txBody>
      </p:sp>
      <p:sp>
        <p:nvSpPr>
          <p:cNvPr id="5" name="Content Placeholder 4"/>
          <p:cNvSpPr>
            <a:spLocks noGrp="1"/>
          </p:cNvSpPr>
          <p:nvPr>
            <p:ph/>
          </p:nvPr>
        </p:nvSpPr>
        <p:spPr>
          <a:xfrm>
            <a:off x="164592" y="4645152"/>
            <a:ext cx="3749039" cy="566928"/>
          </a:xfrm>
          <a:noFill/>
        </p:spPr>
        <p:txBody>
          <a:bodyPr/>
          <a:lstStyle/>
          <a:p>
            <a:r>
              <a:rPr sz="1800" dirty="0">
                <a:solidFill>
                  <a:srgbClr val="FFFFFF">
                    <a:alpha val="100000"/>
                  </a:srgbClr>
                </a:solidFill>
                <a:latin typeface="Calibri-Light"/>
                <a:cs typeface="Calibri-Light"/>
              </a:rPr>
              <a:t>Elkhorn Slough National Estuarine Research Reserve (NERR)</a:t>
            </a:r>
          </a:p>
        </p:txBody>
      </p:sp>
      <p:sp>
        <p:nvSpPr>
          <p:cNvPr id="6" name="Content Placeholder 5"/>
          <p:cNvSpPr>
            <a:spLocks noGrp="1"/>
          </p:cNvSpPr>
          <p:nvPr>
            <p:ph/>
          </p:nvPr>
        </p:nvSpPr>
        <p:spPr>
          <a:xfrm>
            <a:off x="173736" y="5225947"/>
            <a:ext cx="3291840" cy="3200400"/>
          </a:xfrm>
          <a:noFill/>
        </p:spPr>
        <p:txBody>
          <a:bodyPr/>
          <a:lstStyle/>
          <a:p>
            <a:r>
              <a:rPr sz="1400" dirty="0">
                <a:solidFill>
                  <a:srgbClr val="FFFFFF">
                    <a:alpha val="100000"/>
                  </a:srgbClr>
                </a:solidFill>
                <a:latin typeface="Garamond"/>
                <a:cs typeface="Garamond"/>
              </a:rPr>
              <a:t>California's Elkhorn Slough NERR winds inland nearly seven miles from Moss Landing. The Reserve supports extraordinary biological diversity, providing critical habitat for many species of fish and wildlife. Renowned for its outstanding birding opportunities, the Reserve is also home to large numbers of sea lions, harbor seals, and California sea otters. Over the last 100 years, Elkhorn Slough has experienced substantial loss of salt marsh. Reserve staff work with partners to understand the causes for this loss and use this information to develop methods to successfully restore this important habitat. For more </a:t>
            </a:r>
            <a:r>
              <a:rPr sz="1400" dirty="0" smtClean="0">
                <a:solidFill>
                  <a:srgbClr val="FFFFFF">
                    <a:alpha val="100000"/>
                  </a:srgbClr>
                </a:solidFill>
                <a:latin typeface="Garamond"/>
                <a:cs typeface="Garamond"/>
              </a:rPr>
              <a:t>information </a:t>
            </a:r>
            <a:r>
              <a:rPr sz="1400" dirty="0">
                <a:solidFill>
                  <a:srgbClr val="FFFFFF">
                    <a:alpha val="100000"/>
                  </a:srgbClr>
                </a:solidFill>
                <a:latin typeface="Garamond"/>
                <a:cs typeface="Garamond"/>
              </a:rPr>
              <a:t>go to</a:t>
            </a:r>
            <a:r>
              <a:rPr sz="1400" dirty="0" smtClean="0">
                <a:solidFill>
                  <a:srgbClr val="FFFFFF">
                    <a:alpha val="100000"/>
                  </a:srgbClr>
                </a:solidFill>
                <a:latin typeface="Garamond"/>
                <a:cs typeface="Garamond"/>
              </a:rPr>
              <a:t>:</a:t>
            </a:r>
            <a:endParaRPr sz="1400" dirty="0">
              <a:solidFill>
                <a:srgbClr val="FFFFFF">
                  <a:alpha val="100000"/>
                </a:srgbClr>
              </a:solidFill>
              <a:latin typeface="Garamond"/>
              <a:cs typeface="Garamond"/>
            </a:endParaRPr>
          </a:p>
        </p:txBody>
      </p:sp>
      <p:sp>
        <p:nvSpPr>
          <p:cNvPr id="7" name="Content Placeholder 6"/>
          <p:cNvSpPr>
            <a:spLocks noGrp="1"/>
          </p:cNvSpPr>
          <p:nvPr>
            <p:ph/>
          </p:nvPr>
        </p:nvSpPr>
        <p:spPr>
          <a:xfrm>
            <a:off x="400785" y="8106306"/>
            <a:ext cx="2688336" cy="283464"/>
          </a:xfrm>
          <a:noFill/>
        </p:spPr>
        <p:txBody>
          <a:bodyPr/>
          <a:lstStyle/>
          <a:p>
            <a:r>
              <a:rPr sz="1400" b="1" dirty="0">
                <a:solidFill>
                  <a:srgbClr val="FFFFFF">
                    <a:alpha val="100000"/>
                  </a:srgbClr>
                </a:solidFill>
                <a:latin typeface="Garamond"/>
                <a:cs typeface="Garamond"/>
              </a:rPr>
              <a:t>http://www.elkhornslough.org</a:t>
            </a:r>
          </a:p>
        </p:txBody>
      </p:sp>
      <p:sp>
        <p:nvSpPr>
          <p:cNvPr id="8" name="Content Placeholder 7"/>
          <p:cNvSpPr>
            <a:spLocks noGrp="1"/>
          </p:cNvSpPr>
          <p:nvPr>
            <p:ph/>
          </p:nvPr>
        </p:nvSpPr>
        <p:spPr>
          <a:xfrm>
            <a:off x="3931920" y="4645152"/>
            <a:ext cx="3291840" cy="822960"/>
          </a:xfrm>
          <a:noFill/>
        </p:spPr>
        <p:txBody>
          <a:bodyPr/>
          <a:lstStyle/>
          <a:p>
            <a:r>
              <a:rPr sz="2400" dirty="0">
                <a:solidFill>
                  <a:srgbClr val="595959"/>
                </a:solidFill>
                <a:latin typeface="Calibri-Light"/>
                <a:cs typeface="Calibri-Light"/>
              </a:rPr>
              <a:t>2016 HIGHLIGHTS</a:t>
            </a:r>
          </a:p>
        </p:txBody>
      </p:sp>
      <p:sp>
        <p:nvSpPr>
          <p:cNvPr id="9" name="Content Placeholder 8"/>
          <p:cNvSpPr>
            <a:spLocks noGrp="1"/>
          </p:cNvSpPr>
          <p:nvPr>
            <p:ph/>
          </p:nvPr>
        </p:nvSpPr>
        <p:spPr>
          <a:xfrm>
            <a:off x="3950208" y="5391432"/>
            <a:ext cx="3291840" cy="566928"/>
          </a:xfrm>
          <a:noFill/>
        </p:spPr>
        <p:txBody>
          <a:bodyPr anchor="ctr"/>
          <a:lstStyle/>
          <a:p>
            <a:r>
              <a:rPr sz="1400" dirty="0">
                <a:solidFill>
                  <a:srgbClr val="404040">
                    <a:alpha val="100000"/>
                  </a:srgbClr>
                </a:solidFill>
                <a:latin typeface="Garamond"/>
                <a:cs typeface="Garamond"/>
              </a:rPr>
              <a:t>It was </a:t>
            </a:r>
            <a:r>
              <a:rPr sz="1400" b="1" dirty="0">
                <a:solidFill>
                  <a:srgbClr val="444E65"/>
                </a:solidFill>
                <a:latin typeface="Garamond"/>
                <a:cs typeface="Garamond"/>
              </a:rPr>
              <a:t>dryer</a:t>
            </a:r>
            <a:r>
              <a:rPr sz="1400" dirty="0">
                <a:solidFill>
                  <a:srgbClr val="404040">
                    <a:alpha val="100000"/>
                  </a:srgbClr>
                </a:solidFill>
                <a:latin typeface="Garamond"/>
                <a:cs typeface="Garamond"/>
              </a:rPr>
              <a:t> - </a:t>
            </a:r>
            <a:r>
              <a:rPr sz="1400" b="1" dirty="0">
                <a:solidFill>
                  <a:srgbClr val="444E65"/>
                </a:solidFill>
                <a:latin typeface="Garamond"/>
                <a:cs typeface="Garamond"/>
              </a:rPr>
              <a:t>rainfall</a:t>
            </a:r>
            <a:r>
              <a:rPr sz="1400" dirty="0">
                <a:solidFill>
                  <a:srgbClr val="444E65"/>
                </a:solidFill>
                <a:latin typeface="Garamond"/>
                <a:cs typeface="Garamond"/>
              </a:rPr>
              <a:t> </a:t>
            </a:r>
            <a:r>
              <a:rPr sz="1400" dirty="0">
                <a:solidFill>
                  <a:srgbClr val="404040">
                    <a:alpha val="100000"/>
                  </a:srgbClr>
                </a:solidFill>
                <a:latin typeface="Garamond"/>
                <a:cs typeface="Garamond"/>
              </a:rPr>
              <a:t>was </a:t>
            </a:r>
            <a:r>
              <a:rPr sz="1400" b="1" dirty="0">
                <a:solidFill>
                  <a:srgbClr val="444E65"/>
                </a:solidFill>
                <a:latin typeface="Garamond"/>
                <a:cs typeface="Garamond"/>
              </a:rPr>
              <a:t>below</a:t>
            </a:r>
            <a:r>
              <a:rPr sz="1400" dirty="0">
                <a:solidFill>
                  <a:srgbClr val="444E65"/>
                </a:solidFill>
                <a:latin typeface="Garamond"/>
                <a:cs typeface="Garamond"/>
              </a:rPr>
              <a:t> </a:t>
            </a:r>
            <a:r>
              <a:rPr sz="1400" dirty="0" smtClean="0">
                <a:solidFill>
                  <a:srgbClr val="404040">
                    <a:alpha val="100000"/>
                  </a:srgbClr>
                </a:solidFill>
                <a:latin typeface="Garamond"/>
                <a:cs typeface="Garamond"/>
              </a:rPr>
              <a:t>the </a:t>
            </a:r>
            <a:r>
              <a:rPr sz="1400" dirty="0">
                <a:solidFill>
                  <a:srgbClr val="404040">
                    <a:alpha val="100000"/>
                  </a:srgbClr>
                </a:solidFill>
                <a:latin typeface="Garamond"/>
                <a:cs typeface="Garamond"/>
              </a:rPr>
              <a:t>long-term historical average</a:t>
            </a:r>
          </a:p>
        </p:txBody>
      </p:sp>
      <p:sp>
        <p:nvSpPr>
          <p:cNvPr id="10" name="Content Placeholder 9"/>
          <p:cNvSpPr>
            <a:spLocks noGrp="1"/>
          </p:cNvSpPr>
          <p:nvPr>
            <p:ph/>
          </p:nvPr>
        </p:nvSpPr>
        <p:spPr>
          <a:xfrm>
            <a:off x="3950208" y="6345936"/>
            <a:ext cx="3291840" cy="566928"/>
          </a:xfrm>
          <a:noFill/>
        </p:spPr>
        <p:txBody>
          <a:bodyPr anchor="ctr"/>
          <a:lstStyle/>
          <a:p>
            <a:r>
              <a:rPr sz="1400" dirty="0">
                <a:solidFill>
                  <a:srgbClr val="404040">
                    <a:alpha val="100000"/>
                  </a:srgbClr>
                </a:solidFill>
                <a:latin typeface="Garamond"/>
                <a:cs typeface="Garamond"/>
              </a:rPr>
              <a:t>It was </a:t>
            </a:r>
            <a:r>
              <a:rPr sz="1400" b="1" dirty="0">
                <a:solidFill>
                  <a:srgbClr val="444E65"/>
                </a:solidFill>
                <a:latin typeface="Garamond"/>
                <a:cs typeface="Garamond"/>
              </a:rPr>
              <a:t>hotter</a:t>
            </a:r>
            <a:r>
              <a:rPr sz="1400" dirty="0">
                <a:solidFill>
                  <a:srgbClr val="404040">
                    <a:alpha val="100000"/>
                  </a:srgbClr>
                </a:solidFill>
                <a:latin typeface="Garamond"/>
                <a:cs typeface="Garamond"/>
              </a:rPr>
              <a:t> - </a:t>
            </a:r>
            <a:r>
              <a:rPr sz="1400" b="1" dirty="0">
                <a:solidFill>
                  <a:srgbClr val="444E65"/>
                </a:solidFill>
                <a:latin typeface="Garamond"/>
                <a:cs typeface="Garamond"/>
              </a:rPr>
              <a:t>air temperatures</a:t>
            </a:r>
            <a:r>
              <a:rPr sz="1400" dirty="0">
                <a:solidFill>
                  <a:srgbClr val="404040">
                    <a:alpha val="100000"/>
                  </a:srgbClr>
                </a:solidFill>
                <a:latin typeface="Garamond"/>
                <a:cs typeface="Garamond"/>
              </a:rPr>
              <a:t> were </a:t>
            </a:r>
            <a:r>
              <a:rPr sz="1400" b="1" dirty="0">
                <a:solidFill>
                  <a:srgbClr val="444E65"/>
                </a:solidFill>
                <a:latin typeface="Garamond"/>
                <a:cs typeface="Garamond"/>
              </a:rPr>
              <a:t>higher</a:t>
            </a:r>
            <a:r>
              <a:rPr sz="1400" dirty="0">
                <a:solidFill>
                  <a:srgbClr val="444E65"/>
                </a:solidFill>
                <a:latin typeface="Garamond"/>
                <a:cs typeface="Garamond"/>
              </a:rPr>
              <a:t> </a:t>
            </a:r>
            <a:r>
              <a:rPr lang="en-US" sz="1400" dirty="0" smtClean="0">
                <a:solidFill>
                  <a:srgbClr val="444E65"/>
                </a:solidFill>
                <a:latin typeface="Garamond"/>
                <a:cs typeface="Garamond"/>
              </a:rPr>
              <a:t>in the late winter/spring compared to </a:t>
            </a:r>
            <a:r>
              <a:rPr sz="1400" dirty="0" smtClean="0">
                <a:solidFill>
                  <a:srgbClr val="404040">
                    <a:alpha val="100000"/>
                  </a:srgbClr>
                </a:solidFill>
                <a:latin typeface="Garamond"/>
                <a:cs typeface="Garamond"/>
              </a:rPr>
              <a:t> </a:t>
            </a:r>
            <a:r>
              <a:rPr sz="1400" dirty="0">
                <a:solidFill>
                  <a:srgbClr val="404040">
                    <a:alpha val="100000"/>
                  </a:srgbClr>
                </a:solidFill>
                <a:latin typeface="Garamond"/>
                <a:cs typeface="Garamond"/>
              </a:rPr>
              <a:t>the long-term historical average</a:t>
            </a:r>
          </a:p>
        </p:txBody>
      </p:sp>
      <p:sp>
        <p:nvSpPr>
          <p:cNvPr id="11" name="Content Placeholder 10"/>
          <p:cNvSpPr>
            <a:spLocks noGrp="1"/>
          </p:cNvSpPr>
          <p:nvPr>
            <p:ph/>
          </p:nvPr>
        </p:nvSpPr>
        <p:spPr>
          <a:xfrm>
            <a:off x="3950208" y="7306056"/>
            <a:ext cx="3291840" cy="566928"/>
          </a:xfrm>
          <a:noFill/>
        </p:spPr>
        <p:txBody>
          <a:bodyPr anchor="ctr"/>
          <a:lstStyle/>
          <a:p>
            <a:r>
              <a:rPr sz="1400" dirty="0">
                <a:solidFill>
                  <a:srgbClr val="404040">
                    <a:alpha val="100000"/>
                  </a:srgbClr>
                </a:solidFill>
                <a:latin typeface="Garamond"/>
                <a:cs typeface="Garamond"/>
              </a:rPr>
              <a:t>The </a:t>
            </a:r>
            <a:r>
              <a:rPr sz="1400" b="1" dirty="0">
                <a:solidFill>
                  <a:srgbClr val="444E65"/>
                </a:solidFill>
                <a:latin typeface="Garamond"/>
                <a:cs typeface="Garamond"/>
              </a:rPr>
              <a:t>highest observed</a:t>
            </a:r>
            <a:r>
              <a:rPr sz="1400" dirty="0">
                <a:solidFill>
                  <a:srgbClr val="404040">
                    <a:alpha val="100000"/>
                  </a:srgbClr>
                </a:solidFill>
                <a:latin typeface="Garamond"/>
                <a:cs typeface="Garamond"/>
              </a:rPr>
              <a:t> dissolved inorganic </a:t>
            </a:r>
            <a:r>
              <a:rPr sz="1400" b="1" dirty="0">
                <a:solidFill>
                  <a:srgbClr val="444E65"/>
                </a:solidFill>
                <a:latin typeface="Garamond"/>
                <a:cs typeface="Garamond"/>
              </a:rPr>
              <a:t>nitrogen</a:t>
            </a:r>
            <a:r>
              <a:rPr sz="1400" dirty="0">
                <a:solidFill>
                  <a:srgbClr val="444E65"/>
                </a:solidFill>
                <a:latin typeface="Garamond"/>
                <a:cs typeface="Garamond"/>
              </a:rPr>
              <a:t> </a:t>
            </a:r>
            <a:r>
              <a:rPr sz="1400" dirty="0">
                <a:solidFill>
                  <a:srgbClr val="404040">
                    <a:alpha val="100000"/>
                  </a:srgbClr>
                </a:solidFill>
                <a:latin typeface="Garamond"/>
                <a:cs typeface="Garamond"/>
              </a:rPr>
              <a:t>(DIN) concentrations occurred in the rainy </a:t>
            </a:r>
            <a:r>
              <a:rPr sz="1400" b="1" dirty="0">
                <a:solidFill>
                  <a:srgbClr val="444E65"/>
                </a:solidFill>
                <a:latin typeface="Garamond"/>
                <a:cs typeface="Garamond"/>
              </a:rPr>
              <a:t>winter</a:t>
            </a:r>
            <a:r>
              <a:rPr sz="1400" dirty="0">
                <a:solidFill>
                  <a:srgbClr val="444E65"/>
                </a:solidFill>
                <a:latin typeface="Garamond"/>
                <a:cs typeface="Garamond"/>
              </a:rPr>
              <a:t> </a:t>
            </a:r>
            <a:r>
              <a:rPr sz="1400" dirty="0">
                <a:solidFill>
                  <a:srgbClr val="404040">
                    <a:alpha val="100000"/>
                  </a:srgbClr>
                </a:solidFill>
                <a:latin typeface="Garamond"/>
                <a:cs typeface="Garamond"/>
              </a:rPr>
              <a:t>season at three out of </a:t>
            </a:r>
            <a:r>
              <a:rPr lang="en-US" sz="1400" dirty="0" smtClean="0">
                <a:solidFill>
                  <a:srgbClr val="404040">
                    <a:alpha val="100000"/>
                  </a:srgbClr>
                </a:solidFill>
                <a:latin typeface="Garamond"/>
                <a:cs typeface="Garamond"/>
              </a:rPr>
              <a:t>    </a:t>
            </a:r>
            <a:r>
              <a:rPr sz="1400" dirty="0" smtClean="0">
                <a:solidFill>
                  <a:srgbClr val="404040">
                    <a:alpha val="100000"/>
                  </a:srgbClr>
                </a:solidFill>
                <a:latin typeface="Garamond"/>
                <a:cs typeface="Garamond"/>
              </a:rPr>
              <a:t>four </a:t>
            </a:r>
            <a:r>
              <a:rPr sz="1400" dirty="0">
                <a:solidFill>
                  <a:srgbClr val="404040">
                    <a:alpha val="100000"/>
                  </a:srgbClr>
                </a:solidFill>
                <a:latin typeface="Garamond"/>
                <a:cs typeface="Garamond"/>
              </a:rPr>
              <a:t>locations</a:t>
            </a:r>
          </a:p>
        </p:txBody>
      </p:sp>
      <p:sp>
        <p:nvSpPr>
          <p:cNvPr id="12" name="Content Placeholder 11"/>
          <p:cNvSpPr>
            <a:spLocks noGrp="1"/>
          </p:cNvSpPr>
          <p:nvPr>
            <p:ph/>
          </p:nvPr>
        </p:nvSpPr>
        <p:spPr>
          <a:xfrm>
            <a:off x="3950208" y="8207661"/>
            <a:ext cx="3291840" cy="566928"/>
          </a:xfrm>
          <a:noFill/>
        </p:spPr>
        <p:txBody>
          <a:bodyPr anchor="ctr"/>
          <a:lstStyle/>
          <a:p>
            <a:r>
              <a:rPr sz="1400" dirty="0">
                <a:solidFill>
                  <a:srgbClr val="404040">
                    <a:alpha val="100000"/>
                  </a:srgbClr>
                </a:solidFill>
                <a:latin typeface="Garamond"/>
                <a:cs typeface="Garamond"/>
              </a:rPr>
              <a:t>An </a:t>
            </a:r>
            <a:r>
              <a:rPr sz="1400" b="1" dirty="0">
                <a:solidFill>
                  <a:srgbClr val="444E65"/>
                </a:solidFill>
                <a:latin typeface="Garamond"/>
                <a:cs typeface="Garamond"/>
              </a:rPr>
              <a:t>algal bloom</a:t>
            </a:r>
            <a:r>
              <a:rPr sz="1400" dirty="0">
                <a:solidFill>
                  <a:srgbClr val="404040">
                    <a:alpha val="100000"/>
                  </a:srgbClr>
                </a:solidFill>
                <a:latin typeface="Garamond"/>
                <a:cs typeface="Garamond"/>
              </a:rPr>
              <a:t> occurred in late </a:t>
            </a:r>
            <a:r>
              <a:rPr sz="1400" b="1" dirty="0">
                <a:solidFill>
                  <a:srgbClr val="444E65"/>
                </a:solidFill>
                <a:latin typeface="Garamond"/>
                <a:cs typeface="Garamond"/>
              </a:rPr>
              <a:t>fall</a:t>
            </a:r>
            <a:r>
              <a:rPr sz="1400" dirty="0">
                <a:solidFill>
                  <a:srgbClr val="444E65"/>
                </a:solidFill>
                <a:latin typeface="Garamond"/>
                <a:cs typeface="Garamond"/>
              </a:rPr>
              <a:t> </a:t>
            </a:r>
            <a:r>
              <a:rPr sz="1400" dirty="0">
                <a:solidFill>
                  <a:srgbClr val="404040">
                    <a:alpha val="100000"/>
                  </a:srgbClr>
                </a:solidFill>
                <a:latin typeface="Garamond"/>
                <a:cs typeface="Garamond"/>
              </a:rPr>
              <a:t>at three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
          <p:cNvPicPr/>
          <p:nvPr/>
        </p:nvPicPr>
        <p:blipFill>
          <a:blip r:embed="rId2" cstate="print"/>
          <a:stretch>
            <a:fillRect/>
          </a:stretch>
        </p:blipFill>
        <p:spPr>
          <a:xfrm>
            <a:off x="4572000" y="265176"/>
            <a:ext cx="3017520" cy="2880360"/>
          </a:xfrm>
          <a:prstGeom prst="rect">
            <a:avLst/>
          </a:prstGeom>
        </p:spPr>
      </p:pic>
      <p:pic>
        <p:nvPicPr>
          <p:cNvPr id="3" name="pic"/>
          <p:cNvPicPr/>
          <p:nvPr/>
        </p:nvPicPr>
        <p:blipFill>
          <a:blip r:embed="rId3" cstate="print"/>
          <a:stretch>
            <a:fillRect/>
          </a:stretch>
        </p:blipFill>
        <p:spPr>
          <a:xfrm>
            <a:off x="228600" y="7391964"/>
            <a:ext cx="2971800" cy="1828800"/>
          </a:xfrm>
          <a:prstGeom prst="rect">
            <a:avLst/>
          </a:prstGeom>
        </p:spPr>
      </p:pic>
      <p:pic>
        <p:nvPicPr>
          <p:cNvPr id="4" name="pic"/>
          <p:cNvPicPr/>
          <p:nvPr/>
        </p:nvPicPr>
        <p:blipFill>
          <a:blip r:embed="rId4" cstate="print"/>
          <a:stretch>
            <a:fillRect/>
          </a:stretch>
        </p:blipFill>
        <p:spPr>
          <a:xfrm>
            <a:off x="3255264" y="7391964"/>
            <a:ext cx="2971800" cy="1828800"/>
          </a:xfrm>
          <a:prstGeom prst="rect">
            <a:avLst/>
          </a:prstGeom>
        </p:spPr>
      </p:pic>
      <p:sp>
        <p:nvSpPr>
          <p:cNvPr id="5" name="Content Placeholder 4"/>
          <p:cNvSpPr>
            <a:spLocks noGrp="1"/>
          </p:cNvSpPr>
          <p:nvPr>
            <p:ph/>
          </p:nvPr>
        </p:nvSpPr>
        <p:spPr>
          <a:xfrm>
            <a:off x="137160" y="301752"/>
            <a:ext cx="4206240" cy="466344"/>
          </a:xfrm>
          <a:noFill/>
        </p:spPr>
        <p:txBody>
          <a:bodyPr/>
          <a:lstStyle/>
          <a:p>
            <a:pPr marL="0" indent="0">
              <a:buNone/>
            </a:pPr>
            <a:r>
              <a:rPr sz="1800" b="1" dirty="0">
                <a:solidFill>
                  <a:srgbClr val="444E65">
                    <a:alpha val="100000"/>
                  </a:srgbClr>
                </a:solidFill>
                <a:latin typeface="Calibri-Light"/>
                <a:cs typeface="Calibri-Light"/>
              </a:rPr>
              <a:t>How is Our Estuary Changing?</a:t>
            </a:r>
          </a:p>
        </p:txBody>
      </p:sp>
      <p:sp>
        <p:nvSpPr>
          <p:cNvPr id="6" name="Content Placeholder 5"/>
          <p:cNvSpPr>
            <a:spLocks noGrp="1"/>
          </p:cNvSpPr>
          <p:nvPr>
            <p:ph/>
          </p:nvPr>
        </p:nvSpPr>
        <p:spPr>
          <a:xfrm>
            <a:off x="137160" y="739584"/>
            <a:ext cx="4389120" cy="502920"/>
          </a:xfrm>
          <a:noFill/>
        </p:spPr>
        <p:txBody>
          <a:bodyPr anchor="ctr"/>
          <a:lstStyle/>
          <a:p>
            <a:pPr marL="0" indent="0">
              <a:buNone/>
            </a:pPr>
            <a:r>
              <a:rPr sz="1600" b="1" dirty="0">
                <a:solidFill>
                  <a:srgbClr val="444E65">
                    <a:alpha val="100000"/>
                  </a:srgbClr>
                </a:solidFill>
                <a:latin typeface="Garamond"/>
                <a:cs typeface="Garamond"/>
              </a:rPr>
              <a:t>Precipitation </a:t>
            </a:r>
            <a:r>
              <a:rPr sz="1600" dirty="0" smtClean="0">
                <a:solidFill>
                  <a:srgbClr val="404040">
                    <a:alpha val="100000"/>
                  </a:srgbClr>
                </a:solidFill>
                <a:latin typeface="Garamond"/>
                <a:cs typeface="Garamond"/>
              </a:rPr>
              <a:t>i</a:t>
            </a:r>
            <a:r>
              <a:rPr lang="en-US" sz="1600" dirty="0" smtClean="0">
                <a:solidFill>
                  <a:srgbClr val="404040">
                    <a:alpha val="100000"/>
                  </a:srgbClr>
                </a:solidFill>
                <a:latin typeface="Garamond"/>
                <a:cs typeface="Garamond"/>
              </a:rPr>
              <a:t>s not changing</a:t>
            </a:r>
            <a:endParaRPr sz="1600" dirty="0">
              <a:solidFill>
                <a:srgbClr val="404040">
                  <a:alpha val="100000"/>
                </a:srgbClr>
              </a:solidFill>
              <a:latin typeface="Garamond"/>
              <a:cs typeface="Garamond"/>
            </a:endParaRPr>
          </a:p>
        </p:txBody>
      </p:sp>
      <p:sp>
        <p:nvSpPr>
          <p:cNvPr id="7" name="Content Placeholder 6"/>
          <p:cNvSpPr>
            <a:spLocks noGrp="1"/>
          </p:cNvSpPr>
          <p:nvPr>
            <p:ph/>
          </p:nvPr>
        </p:nvSpPr>
        <p:spPr>
          <a:xfrm>
            <a:off x="137160" y="1215432"/>
            <a:ext cx="4389120" cy="502920"/>
          </a:xfrm>
          <a:noFill/>
        </p:spPr>
        <p:txBody>
          <a:bodyPr anchor="ctr"/>
          <a:lstStyle/>
          <a:p>
            <a:pPr marL="0" indent="0">
              <a:buNone/>
            </a:pPr>
            <a:r>
              <a:rPr sz="1600" b="1" dirty="0">
                <a:solidFill>
                  <a:srgbClr val="444E65">
                    <a:alpha val="100000"/>
                  </a:srgbClr>
                </a:solidFill>
                <a:latin typeface="Garamond"/>
                <a:cs typeface="Garamond"/>
              </a:rPr>
              <a:t>Air Temperature </a:t>
            </a:r>
            <a:r>
              <a:rPr sz="1600" dirty="0">
                <a:solidFill>
                  <a:srgbClr val="404040">
                    <a:alpha val="100000"/>
                  </a:srgbClr>
                </a:solidFill>
                <a:latin typeface="Garamond"/>
                <a:cs typeface="Garamond"/>
              </a:rPr>
              <a:t>increased</a:t>
            </a:r>
          </a:p>
        </p:txBody>
      </p:sp>
      <p:sp>
        <p:nvSpPr>
          <p:cNvPr id="8" name="Content Placeholder 7"/>
          <p:cNvSpPr>
            <a:spLocks noGrp="1"/>
          </p:cNvSpPr>
          <p:nvPr>
            <p:ph/>
          </p:nvPr>
        </p:nvSpPr>
        <p:spPr>
          <a:xfrm>
            <a:off x="137160" y="1691640"/>
            <a:ext cx="4389120" cy="502920"/>
          </a:xfrm>
          <a:noFill/>
        </p:spPr>
        <p:txBody>
          <a:bodyPr anchor="ctr"/>
          <a:lstStyle/>
          <a:p>
            <a:pPr marL="0" indent="0">
              <a:buNone/>
            </a:pPr>
            <a:r>
              <a:rPr sz="1600" b="1" dirty="0">
                <a:solidFill>
                  <a:srgbClr val="444E65">
                    <a:alpha val="100000"/>
                  </a:srgbClr>
                </a:solidFill>
                <a:latin typeface="Garamond"/>
                <a:cs typeface="Garamond"/>
              </a:rPr>
              <a:t>Nutrients </a:t>
            </a:r>
            <a:r>
              <a:rPr sz="1600" dirty="0">
                <a:solidFill>
                  <a:srgbClr val="404040">
                    <a:alpha val="100000"/>
                  </a:srgbClr>
                </a:solidFill>
                <a:latin typeface="Garamond"/>
                <a:cs typeface="Garamond"/>
              </a:rPr>
              <a:t>(nitrogen and phosphorus) </a:t>
            </a:r>
            <a:r>
              <a:rPr sz="1600" dirty="0" smtClean="0">
                <a:solidFill>
                  <a:srgbClr val="404040">
                    <a:alpha val="100000"/>
                  </a:srgbClr>
                </a:solidFill>
                <a:latin typeface="Garamond"/>
                <a:cs typeface="Garamond"/>
              </a:rPr>
              <a:t>are </a:t>
            </a:r>
            <a:r>
              <a:rPr sz="1600" dirty="0">
                <a:solidFill>
                  <a:srgbClr val="404040">
                    <a:alpha val="100000"/>
                  </a:srgbClr>
                </a:solidFill>
                <a:latin typeface="Garamond"/>
                <a:cs typeface="Garamond"/>
              </a:rPr>
              <a:t>not </a:t>
            </a:r>
            <a:r>
              <a:rPr sz="1600" dirty="0" smtClean="0">
                <a:solidFill>
                  <a:srgbClr val="404040">
                    <a:alpha val="100000"/>
                  </a:srgbClr>
                </a:solidFill>
                <a:latin typeface="Garamond"/>
                <a:cs typeface="Garamond"/>
              </a:rPr>
              <a:t>changing</a:t>
            </a:r>
            <a:r>
              <a:rPr lang="en-US" sz="1600" dirty="0" smtClean="0">
                <a:solidFill>
                  <a:srgbClr val="404040">
                    <a:alpha val="100000"/>
                  </a:srgbClr>
                </a:solidFill>
                <a:latin typeface="Garamond"/>
                <a:cs typeface="Garamond"/>
              </a:rPr>
              <a:t> at most locations</a:t>
            </a:r>
            <a:endParaRPr sz="1600" dirty="0">
              <a:solidFill>
                <a:srgbClr val="404040">
                  <a:alpha val="100000"/>
                </a:srgbClr>
              </a:solidFill>
              <a:latin typeface="Garamond"/>
              <a:cs typeface="Garamond"/>
            </a:endParaRPr>
          </a:p>
        </p:txBody>
      </p:sp>
      <p:sp>
        <p:nvSpPr>
          <p:cNvPr id="9" name="Content Placeholder 8"/>
          <p:cNvSpPr>
            <a:spLocks noGrp="1"/>
          </p:cNvSpPr>
          <p:nvPr>
            <p:ph/>
          </p:nvPr>
        </p:nvSpPr>
        <p:spPr>
          <a:xfrm>
            <a:off x="137160" y="2167128"/>
            <a:ext cx="4389120" cy="502920"/>
          </a:xfrm>
          <a:noFill/>
        </p:spPr>
        <p:txBody>
          <a:bodyPr anchor="ctr"/>
          <a:lstStyle/>
          <a:p>
            <a:pPr marL="0" indent="0">
              <a:buNone/>
            </a:pPr>
            <a:r>
              <a:rPr sz="1600" b="1" dirty="0">
                <a:solidFill>
                  <a:srgbClr val="444E65">
                    <a:alpha val="100000"/>
                  </a:srgbClr>
                </a:solidFill>
                <a:latin typeface="Garamond"/>
                <a:cs typeface="Garamond"/>
              </a:rPr>
              <a:t>Algae </a:t>
            </a:r>
            <a:r>
              <a:rPr sz="1600" dirty="0">
                <a:solidFill>
                  <a:srgbClr val="404040">
                    <a:alpha val="100000"/>
                  </a:srgbClr>
                </a:solidFill>
                <a:latin typeface="Garamond"/>
                <a:cs typeface="Garamond"/>
              </a:rPr>
              <a:t>growth is not changing</a:t>
            </a:r>
          </a:p>
        </p:txBody>
      </p:sp>
      <p:sp>
        <p:nvSpPr>
          <p:cNvPr id="10" name="Content Placeholder 9"/>
          <p:cNvSpPr>
            <a:spLocks noGrp="1"/>
          </p:cNvSpPr>
          <p:nvPr>
            <p:ph/>
          </p:nvPr>
        </p:nvSpPr>
        <p:spPr>
          <a:xfrm>
            <a:off x="137160" y="2633472"/>
            <a:ext cx="4389120" cy="502920"/>
          </a:xfrm>
          <a:noFill/>
        </p:spPr>
        <p:txBody>
          <a:bodyPr anchor="ctr"/>
          <a:lstStyle/>
          <a:p>
            <a:pPr marL="0" indent="0">
              <a:buNone/>
            </a:pPr>
            <a:r>
              <a:rPr sz="1600" b="1" dirty="0">
                <a:solidFill>
                  <a:srgbClr val="444E65">
                    <a:alpha val="100000"/>
                  </a:srgbClr>
                </a:solidFill>
                <a:latin typeface="Garamond"/>
                <a:cs typeface="Garamond"/>
              </a:rPr>
              <a:t>Dissolved Oxygen </a:t>
            </a:r>
            <a:r>
              <a:rPr sz="1600" dirty="0" smtClean="0">
                <a:solidFill>
                  <a:srgbClr val="404040">
                    <a:alpha val="100000"/>
                  </a:srgbClr>
                </a:solidFill>
                <a:latin typeface="Garamond"/>
                <a:cs typeface="Garamond"/>
              </a:rPr>
              <a:t>increase</a:t>
            </a:r>
            <a:r>
              <a:rPr lang="en-US" sz="1600" dirty="0" smtClean="0">
                <a:solidFill>
                  <a:srgbClr val="404040">
                    <a:alpha val="100000"/>
                  </a:srgbClr>
                </a:solidFill>
                <a:latin typeface="Garamond"/>
                <a:cs typeface="Garamond"/>
              </a:rPr>
              <a:t>d</a:t>
            </a:r>
            <a:r>
              <a:rPr sz="1600" dirty="0" smtClean="0">
                <a:solidFill>
                  <a:srgbClr val="404040">
                    <a:alpha val="100000"/>
                  </a:srgbClr>
                </a:solidFill>
                <a:latin typeface="Garamond"/>
                <a:cs typeface="Garamond"/>
              </a:rPr>
              <a:t> </a:t>
            </a:r>
            <a:r>
              <a:rPr sz="1600" dirty="0">
                <a:solidFill>
                  <a:srgbClr val="404040">
                    <a:alpha val="100000"/>
                  </a:srgbClr>
                </a:solidFill>
                <a:latin typeface="Garamond"/>
                <a:cs typeface="Garamond"/>
              </a:rPr>
              <a:t>at two out </a:t>
            </a:r>
            <a:r>
              <a:rPr sz="1600" dirty="0" smtClean="0">
                <a:solidFill>
                  <a:srgbClr val="404040">
                    <a:alpha val="100000"/>
                  </a:srgbClr>
                </a:solidFill>
                <a:latin typeface="Garamond"/>
                <a:cs typeface="Garamond"/>
              </a:rPr>
              <a:t>of</a:t>
            </a:r>
            <a:r>
              <a:rPr lang="en-US" sz="1600" dirty="0" smtClean="0">
                <a:solidFill>
                  <a:srgbClr val="404040">
                    <a:alpha val="100000"/>
                  </a:srgbClr>
                </a:solidFill>
                <a:latin typeface="Garamond"/>
                <a:cs typeface="Garamond"/>
              </a:rPr>
              <a:t>          </a:t>
            </a:r>
            <a:r>
              <a:rPr sz="1600" dirty="0" smtClean="0">
                <a:solidFill>
                  <a:srgbClr val="404040">
                    <a:alpha val="100000"/>
                  </a:srgbClr>
                </a:solidFill>
                <a:latin typeface="Garamond"/>
                <a:cs typeface="Garamond"/>
              </a:rPr>
              <a:t> </a:t>
            </a:r>
            <a:r>
              <a:rPr sz="1600" dirty="0">
                <a:solidFill>
                  <a:srgbClr val="404040">
                    <a:alpha val="100000"/>
                  </a:srgbClr>
                </a:solidFill>
                <a:latin typeface="Garamond"/>
                <a:cs typeface="Garamond"/>
              </a:rPr>
              <a:t>four locations</a:t>
            </a:r>
          </a:p>
        </p:txBody>
      </p:sp>
      <p:sp>
        <p:nvSpPr>
          <p:cNvPr id="11" name="Content Placeholder 10"/>
          <p:cNvSpPr>
            <a:spLocks noGrp="1"/>
          </p:cNvSpPr>
          <p:nvPr>
            <p:ph/>
          </p:nvPr>
        </p:nvSpPr>
        <p:spPr>
          <a:xfrm>
            <a:off x="128016" y="3163824"/>
            <a:ext cx="4389120" cy="365760"/>
          </a:xfrm>
          <a:noFill/>
        </p:spPr>
        <p:txBody>
          <a:bodyPr/>
          <a:lstStyle/>
          <a:p>
            <a:pPr marL="0" indent="0">
              <a:buNone/>
            </a:pPr>
            <a:r>
              <a:rPr sz="1800" dirty="0">
                <a:solidFill>
                  <a:srgbClr val="FFFFFF">
                    <a:alpha val="100000"/>
                  </a:srgbClr>
                </a:solidFill>
                <a:latin typeface="Calibri-Light"/>
                <a:cs typeface="Calibri-Light"/>
              </a:rPr>
              <a:t>Trends in Weather &amp; Water Quality*</a:t>
            </a:r>
          </a:p>
        </p:txBody>
      </p:sp>
      <p:sp>
        <p:nvSpPr>
          <p:cNvPr id="12" name="Content Placeholder 11"/>
          <p:cNvSpPr>
            <a:spLocks noGrp="1"/>
          </p:cNvSpPr>
          <p:nvPr>
            <p:ph/>
          </p:nvPr>
        </p:nvSpPr>
        <p:spPr>
          <a:xfrm>
            <a:off x="2635560" y="6018876"/>
            <a:ext cx="2011680" cy="182880"/>
          </a:xfrm>
          <a:noFill/>
        </p:spPr>
        <p:txBody>
          <a:bodyPr/>
          <a:lstStyle/>
          <a:p>
            <a:pPr marL="0" indent="0">
              <a:buNone/>
            </a:pPr>
            <a:r>
              <a:rPr sz="1000" i="1" dirty="0">
                <a:solidFill>
                  <a:srgbClr val="FFFFFF">
                    <a:alpha val="100000"/>
                  </a:srgbClr>
                </a:solidFill>
                <a:latin typeface="Garamond"/>
                <a:cs typeface="Garamond"/>
              </a:rPr>
              <a:t>*Based on data collected from 2007-2016</a:t>
            </a:r>
          </a:p>
        </p:txBody>
      </p:sp>
      <p:sp>
        <p:nvSpPr>
          <p:cNvPr id="13" name="Content Placeholder 12"/>
          <p:cNvSpPr>
            <a:spLocks noGrp="1"/>
          </p:cNvSpPr>
          <p:nvPr>
            <p:ph/>
          </p:nvPr>
        </p:nvSpPr>
        <p:spPr>
          <a:xfrm>
            <a:off x="4528836" y="283464"/>
            <a:ext cx="3108960" cy="603504"/>
          </a:xfrm>
          <a:noFill/>
        </p:spPr>
        <p:txBody>
          <a:bodyPr/>
          <a:lstStyle/>
          <a:p>
            <a:pPr marL="0" indent="0">
              <a:buNone/>
            </a:pPr>
            <a:r>
              <a:rPr sz="1800" dirty="0">
                <a:solidFill>
                  <a:srgbClr val="444E65">
                    <a:alpha val="100000"/>
                  </a:srgbClr>
                </a:solidFill>
                <a:latin typeface="Calibri-Light"/>
                <a:cs typeface="Calibri-Light"/>
              </a:rPr>
              <a:t>Elkhorn Slough Sampling Locations</a:t>
            </a:r>
          </a:p>
        </p:txBody>
      </p:sp>
      <p:sp>
        <p:nvSpPr>
          <p:cNvPr id="14" name="Content Placeholder 13"/>
          <p:cNvSpPr>
            <a:spLocks noGrp="1"/>
          </p:cNvSpPr>
          <p:nvPr>
            <p:ph/>
          </p:nvPr>
        </p:nvSpPr>
        <p:spPr>
          <a:xfrm>
            <a:off x="137160" y="6757416"/>
            <a:ext cx="6675120" cy="365760"/>
          </a:xfrm>
          <a:noFill/>
        </p:spPr>
        <p:txBody>
          <a:bodyPr/>
          <a:lstStyle/>
          <a:p>
            <a:pPr marL="0" indent="0">
              <a:buNone/>
            </a:pPr>
            <a:r>
              <a:rPr sz="1800" dirty="0">
                <a:solidFill>
                  <a:srgbClr val="444E65">
                    <a:alpha val="100000"/>
                  </a:srgbClr>
                </a:solidFill>
                <a:latin typeface="Calibri-Light"/>
                <a:cs typeface="Calibri-Light"/>
              </a:rPr>
              <a:t>Weather Can Have A Major Impact On Water Quality</a:t>
            </a:r>
          </a:p>
        </p:txBody>
      </p:sp>
      <p:sp>
        <p:nvSpPr>
          <p:cNvPr id="15" name="Content Placeholder 14"/>
          <p:cNvSpPr>
            <a:spLocks noGrp="1"/>
          </p:cNvSpPr>
          <p:nvPr>
            <p:ph/>
          </p:nvPr>
        </p:nvSpPr>
        <p:spPr>
          <a:xfrm>
            <a:off x="146304" y="7022592"/>
            <a:ext cx="6675120" cy="310896"/>
          </a:xfrm>
          <a:noFill/>
        </p:spPr>
        <p:txBody>
          <a:bodyPr/>
          <a:lstStyle/>
          <a:p>
            <a:pPr marL="0" indent="0">
              <a:buNone/>
            </a:pPr>
            <a:r>
              <a:rPr sz="1600" dirty="0">
                <a:solidFill>
                  <a:srgbClr val="444E65">
                    <a:alpha val="100000"/>
                  </a:srgbClr>
                </a:solidFill>
                <a:latin typeface="Calibri-Light"/>
                <a:cs typeface="Calibri-Light"/>
              </a:rPr>
              <a:t>Precipitation &amp; Air Temperature</a:t>
            </a:r>
          </a:p>
        </p:txBody>
      </p:sp>
      <p:sp>
        <p:nvSpPr>
          <p:cNvPr id="16" name="Content Placeholder 15"/>
          <p:cNvSpPr>
            <a:spLocks noGrp="1"/>
          </p:cNvSpPr>
          <p:nvPr>
            <p:ph/>
          </p:nvPr>
        </p:nvSpPr>
        <p:spPr>
          <a:xfrm>
            <a:off x="146304" y="9212697"/>
            <a:ext cx="2834640" cy="685800"/>
          </a:xfrm>
          <a:noFill/>
        </p:spPr>
        <p:txBody>
          <a:bodyPr/>
          <a:lstStyle/>
          <a:p>
            <a:pPr marL="0" indent="0">
              <a:buNone/>
            </a:pPr>
            <a:r>
              <a:rPr sz="1200" dirty="0">
                <a:solidFill>
                  <a:srgbClr val="404040">
                    <a:alpha val="100000"/>
                  </a:srgbClr>
                </a:solidFill>
                <a:latin typeface="Garamond"/>
                <a:cs typeface="Garamond"/>
              </a:rPr>
              <a:t>Rainfall was ~3 inches less than the long-term historical average in 2016</a:t>
            </a:r>
          </a:p>
        </p:txBody>
      </p:sp>
      <p:sp>
        <p:nvSpPr>
          <p:cNvPr id="17" name="Content Placeholder 16"/>
          <p:cNvSpPr>
            <a:spLocks noGrp="1"/>
          </p:cNvSpPr>
          <p:nvPr>
            <p:ph/>
          </p:nvPr>
        </p:nvSpPr>
        <p:spPr>
          <a:xfrm>
            <a:off x="3182112" y="9212697"/>
            <a:ext cx="2834640" cy="685800"/>
          </a:xfrm>
          <a:noFill/>
        </p:spPr>
        <p:txBody>
          <a:bodyPr/>
          <a:lstStyle/>
          <a:p>
            <a:pPr marL="0" indent="0">
              <a:buNone/>
            </a:pPr>
            <a:r>
              <a:rPr sz="1200" dirty="0">
                <a:solidFill>
                  <a:srgbClr val="404040">
                    <a:alpha val="100000"/>
                  </a:srgbClr>
                </a:solidFill>
                <a:latin typeface="Garamond"/>
                <a:cs typeface="Garamond"/>
              </a:rPr>
              <a:t>Air Temperature was much hotter in the </a:t>
            </a:r>
            <a:r>
              <a:rPr lang="en-US" sz="1200" dirty="0" smtClean="0">
                <a:solidFill>
                  <a:srgbClr val="404040">
                    <a:alpha val="100000"/>
                  </a:srgbClr>
                </a:solidFill>
                <a:latin typeface="Garamond"/>
                <a:cs typeface="Garamond"/>
              </a:rPr>
              <a:t>late </a:t>
            </a:r>
            <a:r>
              <a:rPr sz="1200" dirty="0" smtClean="0">
                <a:solidFill>
                  <a:srgbClr val="404040">
                    <a:alpha val="100000"/>
                  </a:srgbClr>
                </a:solidFill>
                <a:latin typeface="Garamond"/>
                <a:cs typeface="Garamond"/>
              </a:rPr>
              <a:t>winter/spring </a:t>
            </a:r>
            <a:r>
              <a:rPr sz="1200" dirty="0">
                <a:solidFill>
                  <a:srgbClr val="404040">
                    <a:alpha val="100000"/>
                  </a:srgbClr>
                </a:solidFill>
                <a:latin typeface="Garamond"/>
                <a:cs typeface="Garamond"/>
              </a:rPr>
              <a:t>of 2016 compared to the long-term historical average</a:t>
            </a:r>
          </a:p>
        </p:txBody>
      </p:sp>
      <p:graphicFrame>
        <p:nvGraphicFramePr>
          <p:cNvPr id="18" name="Table 17"/>
          <p:cNvGraphicFramePr>
            <a:graphicFrameLocks noGrp="1"/>
          </p:cNvGraphicFramePr>
          <p:nvPr>
            <p:extLst>
              <p:ext uri="{D42A27DB-BD31-4B8C-83A1-F6EECF244321}">
                <p14:modId xmlns:p14="http://schemas.microsoft.com/office/powerpoint/2010/main" val="1235135309"/>
              </p:ext>
            </p:extLst>
          </p:nvPr>
        </p:nvGraphicFramePr>
        <p:xfrm>
          <a:off x="246888" y="3531708"/>
          <a:ext cx="1508760" cy="440741"/>
        </p:xfrm>
        <a:graphic>
          <a:graphicData uri="http://schemas.openxmlformats.org/drawingml/2006/table">
            <a:tbl>
              <a:tblPr/>
              <a:tblGrid>
                <a:gridCol w="502920"/>
                <a:gridCol w="1005840"/>
              </a:tblGrid>
              <a:tr h="256032">
                <a:tc>
                  <a:txBody>
                    <a:bodyPr/>
                    <a:lstStyle/>
                    <a:p>
                      <a:pPr marL="0" marR="0" algn="ctr">
                        <a:spcBef>
                          <a:spcPts val="0"/>
                        </a:spcBef>
                        <a:spcAft>
                          <a:spcPts val="0"/>
                        </a:spcAft>
                        <a:buNone/>
                      </a:pPr>
                      <a:r>
                        <a:rPr sz="600" b="1" dirty="0">
                          <a:solidFill>
                            <a:srgbClr val="404040">
                              <a:alpha val="100000"/>
                            </a:srgbClr>
                          </a:solidFill>
                          <a:latin typeface="Arial"/>
                          <a:cs typeface="Arial"/>
                        </a:rPr>
                        <a:t>Location ID</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Location Name</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0" marR="0" algn="ctr">
                        <a:spcBef>
                          <a:spcPts val="0"/>
                        </a:spcBef>
                        <a:spcAft>
                          <a:spcPts val="0"/>
                        </a:spcAft>
                        <a:buNone/>
                      </a:pPr>
                      <a:r>
                        <a:rPr sz="600" b="1">
                          <a:solidFill>
                            <a:srgbClr val="404040">
                              <a:alpha val="100000"/>
                            </a:srgbClr>
                          </a:solidFill>
                          <a:latin typeface="Arial"/>
                          <a:cs typeface="Arial"/>
                        </a:rPr>
                        <a:t>CW</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Caspian Weather Station</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349032476"/>
              </p:ext>
            </p:extLst>
          </p:nvPr>
        </p:nvGraphicFramePr>
        <p:xfrm>
          <a:off x="1773936" y="3531708"/>
          <a:ext cx="1097280" cy="440741"/>
        </p:xfrm>
        <a:graphic>
          <a:graphicData uri="http://schemas.openxmlformats.org/drawingml/2006/table">
            <a:tbl>
              <a:tblPr/>
              <a:tblGrid>
                <a:gridCol w="548640"/>
                <a:gridCol w="548640"/>
              </a:tblGrid>
              <a:tr h="256032">
                <a:tc>
                  <a:txBody>
                    <a:bodyPr/>
                    <a:lstStyle/>
                    <a:p>
                      <a:pPr marL="25400" marR="25400" algn="ctr">
                        <a:spcBef>
                          <a:spcPts val="200"/>
                        </a:spcBef>
                        <a:spcAft>
                          <a:spcPts val="200"/>
                        </a:spcAft>
                        <a:buNone/>
                      </a:pPr>
                      <a:r>
                        <a:rPr sz="600" b="1">
                          <a:solidFill>
                            <a:srgbClr val="404040">
                              <a:alpha val="100000"/>
                            </a:srgbClr>
                          </a:solidFill>
                          <a:latin typeface="Arial"/>
                          <a:cs typeface="Arial"/>
                        </a:rPr>
                        <a:t>Air Temperature</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Precipitiation</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1505523636"/>
              </p:ext>
            </p:extLst>
          </p:nvPr>
        </p:nvGraphicFramePr>
        <p:xfrm>
          <a:off x="246888" y="4007196"/>
          <a:ext cx="1508760" cy="994868"/>
        </p:xfrm>
        <a:graphic>
          <a:graphicData uri="http://schemas.openxmlformats.org/drawingml/2006/table">
            <a:tbl>
              <a:tblPr/>
              <a:tblGrid>
                <a:gridCol w="502920"/>
                <a:gridCol w="1005840"/>
              </a:tblGrid>
              <a:tr h="256032">
                <a:tc>
                  <a:txBody>
                    <a:bodyPr/>
                    <a:lstStyle/>
                    <a:p>
                      <a:pPr marL="0" marR="0" algn="ctr">
                        <a:spcBef>
                          <a:spcPts val="0"/>
                        </a:spcBef>
                        <a:spcAft>
                          <a:spcPts val="0"/>
                        </a:spcAft>
                        <a:buNone/>
                      </a:pPr>
                      <a:r>
                        <a:rPr sz="600" b="1" dirty="0">
                          <a:solidFill>
                            <a:srgbClr val="404040">
                              <a:alpha val="100000"/>
                            </a:srgbClr>
                          </a:solidFill>
                          <a:latin typeface="Arial"/>
                          <a:cs typeface="Arial"/>
                        </a:rPr>
                        <a:t>Location ID</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dirty="0">
                          <a:solidFill>
                            <a:srgbClr val="404040">
                              <a:alpha val="100000"/>
                            </a:srgbClr>
                          </a:solidFill>
                          <a:latin typeface="Arial"/>
                          <a:cs typeface="Arial"/>
                        </a:rPr>
                        <a:t>Location Name</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0" marR="0" algn="ctr">
                        <a:spcBef>
                          <a:spcPts val="0"/>
                        </a:spcBef>
                        <a:spcAft>
                          <a:spcPts val="0"/>
                        </a:spcAft>
                        <a:buNone/>
                      </a:pPr>
                      <a:r>
                        <a:rPr sz="600" b="1">
                          <a:solidFill>
                            <a:srgbClr val="404040">
                              <a:alpha val="100000"/>
                            </a:srgbClr>
                          </a:solidFill>
                          <a:latin typeface="Arial"/>
                          <a:cs typeface="Arial"/>
                        </a:rPr>
                        <a:t>AP</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Azevedo Pond</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0" marR="0" algn="ctr">
                        <a:spcBef>
                          <a:spcPts val="0"/>
                        </a:spcBef>
                        <a:spcAft>
                          <a:spcPts val="0"/>
                        </a:spcAft>
                        <a:buNone/>
                      </a:pPr>
                      <a:r>
                        <a:rPr sz="600" b="1">
                          <a:solidFill>
                            <a:srgbClr val="404040">
                              <a:alpha val="100000"/>
                            </a:srgbClr>
                          </a:solidFill>
                          <a:latin typeface="Arial"/>
                          <a:cs typeface="Arial"/>
                        </a:rPr>
                        <a:t>NM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North Marsh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0" marR="0" algn="ctr">
                        <a:spcBef>
                          <a:spcPts val="0"/>
                        </a:spcBef>
                        <a:spcAft>
                          <a:spcPts val="0"/>
                        </a:spcAft>
                        <a:buNone/>
                      </a:pPr>
                      <a:r>
                        <a:rPr sz="600" b="1">
                          <a:solidFill>
                            <a:srgbClr val="404040">
                              <a:alpha val="100000"/>
                            </a:srgbClr>
                          </a:solidFill>
                          <a:latin typeface="Arial"/>
                          <a:cs typeface="Arial"/>
                        </a:rPr>
                        <a:t>SM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South Marsh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0" marR="0" algn="ctr">
                        <a:spcBef>
                          <a:spcPts val="0"/>
                        </a:spcBef>
                        <a:spcAft>
                          <a:spcPts val="0"/>
                        </a:spcAft>
                        <a:buNone/>
                      </a:pPr>
                      <a:r>
                        <a:rPr sz="600" b="1">
                          <a:solidFill>
                            <a:srgbClr val="404040">
                              <a:alpha val="100000"/>
                            </a:srgbClr>
                          </a:solidFill>
                          <a:latin typeface="Arial"/>
                          <a:cs typeface="Arial"/>
                        </a:rPr>
                        <a:t>VM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dirty="0" err="1">
                          <a:solidFill>
                            <a:srgbClr val="404040">
                              <a:alpha val="100000"/>
                            </a:srgbClr>
                          </a:solidFill>
                          <a:latin typeface="Arial"/>
                          <a:cs typeface="Arial"/>
                        </a:rPr>
                        <a:t>Vierra</a:t>
                      </a:r>
                      <a:r>
                        <a:rPr sz="600" b="1" dirty="0">
                          <a:solidFill>
                            <a:srgbClr val="404040">
                              <a:alpha val="100000"/>
                            </a:srgbClr>
                          </a:solidFill>
                          <a:latin typeface="Arial"/>
                          <a:cs typeface="Arial"/>
                        </a:rPr>
                        <a:t> Mouth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3454491963"/>
              </p:ext>
            </p:extLst>
          </p:nvPr>
        </p:nvGraphicFramePr>
        <p:xfrm>
          <a:off x="1773936" y="4007196"/>
          <a:ext cx="2743200" cy="994868"/>
        </p:xfrm>
        <a:graphic>
          <a:graphicData uri="http://schemas.openxmlformats.org/drawingml/2006/table">
            <a:tbl>
              <a:tblPr/>
              <a:tblGrid>
                <a:gridCol w="548640"/>
                <a:gridCol w="548640"/>
                <a:gridCol w="548640"/>
                <a:gridCol w="548640"/>
                <a:gridCol w="548640"/>
              </a:tblGrid>
              <a:tr h="256032">
                <a:tc>
                  <a:txBody>
                    <a:bodyPr/>
                    <a:lstStyle/>
                    <a:p>
                      <a:pPr marL="25400" marR="25400" algn="ctr">
                        <a:spcBef>
                          <a:spcPts val="200"/>
                        </a:spcBef>
                        <a:spcAft>
                          <a:spcPts val="200"/>
                        </a:spcAft>
                        <a:buNone/>
                      </a:pPr>
                      <a:r>
                        <a:rPr sz="600" b="1">
                          <a:solidFill>
                            <a:srgbClr val="404040">
                              <a:alpha val="100000"/>
                            </a:srgbClr>
                          </a:solidFill>
                          <a:latin typeface="Arial"/>
                          <a:cs typeface="Arial"/>
                        </a:rPr>
                        <a:t>Water Temperature</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Salinity</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Dissolved Oxygen</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pH</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Turbidity</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FFFFFF">
                              <a:alpha val="100000"/>
                            </a:srgbClr>
                          </a:solidFill>
                          <a:latin typeface="Wingdings 3"/>
                          <a:cs typeface="Wingdings 3"/>
                        </a:rPr>
                        <a:t>i</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A3DFFF">
                        <a:alpha val="100000"/>
                      </a:srgbClr>
                    </a:solidFill>
                  </a:tcPr>
                </a:tc>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r>
              <a:tr h="184709">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FFFFFF">
                              <a:alpha val="100000"/>
                            </a:srgbClr>
                          </a:solidFill>
                          <a:latin typeface="Wingdings 3"/>
                          <a:cs typeface="Wingdings 3"/>
                        </a:rPr>
                        <a:t>i</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A3DFFF">
                        <a:alpha val="100000"/>
                      </a:srgbClr>
                    </a:solidFill>
                  </a:tcPr>
                </a:tc>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r>
              <a:tr h="184709">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FFFFFF">
                              <a:alpha val="100000"/>
                            </a:srgbClr>
                          </a:solidFill>
                          <a:latin typeface="Wingdings 3"/>
                          <a:cs typeface="Wingdings 3"/>
                        </a:rPr>
                        <a:t>i</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A3DFFF">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r>
              <a:tr h="184709">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FFFFFF">
                              <a:alpha val="100000"/>
                            </a:srgbClr>
                          </a:solidFill>
                          <a:latin typeface="Wingdings 3"/>
                          <a:cs typeface="Wingdings 3"/>
                        </a:rPr>
                        <a:t>i</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A3DFFF">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r>
            </a:tbl>
          </a:graphicData>
        </a:graphic>
      </p:graphicFrame>
      <p:graphicFrame>
        <p:nvGraphicFramePr>
          <p:cNvPr id="22" name="Table 21"/>
          <p:cNvGraphicFramePr>
            <a:graphicFrameLocks noGrp="1"/>
          </p:cNvGraphicFramePr>
          <p:nvPr>
            <p:extLst>
              <p:ext uri="{D42A27DB-BD31-4B8C-83A1-F6EECF244321}">
                <p14:modId xmlns:p14="http://schemas.microsoft.com/office/powerpoint/2010/main" val="2698427884"/>
              </p:ext>
            </p:extLst>
          </p:nvPr>
        </p:nvGraphicFramePr>
        <p:xfrm>
          <a:off x="246888" y="5031324"/>
          <a:ext cx="1508760" cy="994868"/>
        </p:xfrm>
        <a:graphic>
          <a:graphicData uri="http://schemas.openxmlformats.org/drawingml/2006/table">
            <a:tbl>
              <a:tblPr/>
              <a:tblGrid>
                <a:gridCol w="502920"/>
                <a:gridCol w="1005840"/>
              </a:tblGrid>
              <a:tr h="256032">
                <a:tc>
                  <a:txBody>
                    <a:bodyPr/>
                    <a:lstStyle/>
                    <a:p>
                      <a:pPr marL="0" marR="0" algn="ctr">
                        <a:spcBef>
                          <a:spcPts val="0"/>
                        </a:spcBef>
                        <a:spcAft>
                          <a:spcPts val="0"/>
                        </a:spcAft>
                        <a:buNone/>
                      </a:pPr>
                      <a:r>
                        <a:rPr sz="600" b="1">
                          <a:solidFill>
                            <a:srgbClr val="404040">
                              <a:alpha val="100000"/>
                            </a:srgbClr>
                          </a:solidFill>
                          <a:latin typeface="Arial"/>
                          <a:cs typeface="Arial"/>
                        </a:rPr>
                        <a:t>Location ID</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Location Name</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0" marR="0" algn="ctr">
                        <a:spcBef>
                          <a:spcPts val="0"/>
                        </a:spcBef>
                        <a:spcAft>
                          <a:spcPts val="0"/>
                        </a:spcAft>
                        <a:buNone/>
                      </a:pPr>
                      <a:r>
                        <a:rPr sz="600" b="1">
                          <a:solidFill>
                            <a:srgbClr val="404040">
                              <a:alpha val="100000"/>
                            </a:srgbClr>
                          </a:solidFill>
                          <a:latin typeface="Arial"/>
                          <a:cs typeface="Arial"/>
                        </a:rPr>
                        <a:t>AP</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Azevedo Pond</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0" marR="0" algn="ctr">
                        <a:spcBef>
                          <a:spcPts val="0"/>
                        </a:spcBef>
                        <a:spcAft>
                          <a:spcPts val="0"/>
                        </a:spcAft>
                        <a:buNone/>
                      </a:pPr>
                      <a:r>
                        <a:rPr sz="600" b="1">
                          <a:solidFill>
                            <a:srgbClr val="404040">
                              <a:alpha val="100000"/>
                            </a:srgbClr>
                          </a:solidFill>
                          <a:latin typeface="Arial"/>
                          <a:cs typeface="Arial"/>
                        </a:rPr>
                        <a:t>NM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North Marsh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0" marR="0" algn="ctr">
                        <a:spcBef>
                          <a:spcPts val="0"/>
                        </a:spcBef>
                        <a:spcAft>
                          <a:spcPts val="0"/>
                        </a:spcAft>
                        <a:buNone/>
                      </a:pPr>
                      <a:r>
                        <a:rPr sz="600" b="1">
                          <a:solidFill>
                            <a:srgbClr val="404040">
                              <a:alpha val="100000"/>
                            </a:srgbClr>
                          </a:solidFill>
                          <a:latin typeface="Arial"/>
                          <a:cs typeface="Arial"/>
                        </a:rPr>
                        <a:t>SM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South Marsh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0" marR="0" algn="ctr">
                        <a:spcBef>
                          <a:spcPts val="0"/>
                        </a:spcBef>
                        <a:spcAft>
                          <a:spcPts val="0"/>
                        </a:spcAft>
                        <a:buNone/>
                      </a:pPr>
                      <a:r>
                        <a:rPr sz="600" b="1">
                          <a:solidFill>
                            <a:srgbClr val="404040">
                              <a:alpha val="100000"/>
                            </a:srgbClr>
                          </a:solidFill>
                          <a:latin typeface="Arial"/>
                          <a:cs typeface="Arial"/>
                        </a:rPr>
                        <a:t>VM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Vierra Mouth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bl>
          </a:graphicData>
        </a:graphic>
      </p:graphicFrame>
      <p:graphicFrame>
        <p:nvGraphicFramePr>
          <p:cNvPr id="23" name="Table 22"/>
          <p:cNvGraphicFramePr>
            <a:graphicFrameLocks noGrp="1"/>
          </p:cNvGraphicFramePr>
          <p:nvPr>
            <p:extLst>
              <p:ext uri="{D42A27DB-BD31-4B8C-83A1-F6EECF244321}">
                <p14:modId xmlns:p14="http://schemas.microsoft.com/office/powerpoint/2010/main" val="1298713362"/>
              </p:ext>
            </p:extLst>
          </p:nvPr>
        </p:nvGraphicFramePr>
        <p:xfrm>
          <a:off x="1773936" y="5031324"/>
          <a:ext cx="2743200" cy="994868"/>
        </p:xfrm>
        <a:graphic>
          <a:graphicData uri="http://schemas.openxmlformats.org/drawingml/2006/table">
            <a:tbl>
              <a:tblPr/>
              <a:tblGrid>
                <a:gridCol w="548640"/>
                <a:gridCol w="548640"/>
                <a:gridCol w="548640"/>
                <a:gridCol w="548640"/>
                <a:gridCol w="548640"/>
              </a:tblGrid>
              <a:tr h="256032">
                <a:tc>
                  <a:txBody>
                    <a:bodyPr/>
                    <a:lstStyle/>
                    <a:p>
                      <a:pPr marL="25400" marR="25400" algn="ctr">
                        <a:spcBef>
                          <a:spcPts val="200"/>
                        </a:spcBef>
                        <a:spcAft>
                          <a:spcPts val="200"/>
                        </a:spcAft>
                        <a:buNone/>
                      </a:pPr>
                      <a:r>
                        <a:rPr sz="600" b="1" dirty="0">
                          <a:solidFill>
                            <a:srgbClr val="404040">
                              <a:alpha val="100000"/>
                            </a:srgbClr>
                          </a:solidFill>
                          <a:latin typeface="Arial"/>
                          <a:cs typeface="Arial"/>
                        </a:rPr>
                        <a:t>Ortho-phosphate</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Ammonium</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Nitrite</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Nitrate</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Chlorophyll-a</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r>
              <a:tr h="184709">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r>
              <a:tr h="184709">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r>
              <a:tr h="184709">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r>
              <a:tr h="184709">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dirty="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r>
            </a:tbl>
          </a:graphicData>
        </a:graphic>
      </p:graphicFrame>
      <p:grpSp>
        <p:nvGrpSpPr>
          <p:cNvPr id="28" name="Group 27"/>
          <p:cNvGrpSpPr/>
          <p:nvPr/>
        </p:nvGrpSpPr>
        <p:grpSpPr>
          <a:xfrm>
            <a:off x="4647240" y="886968"/>
            <a:ext cx="1077706" cy="535424"/>
            <a:chOff x="4647240" y="886968"/>
            <a:chExt cx="1077706" cy="535424"/>
          </a:xfrm>
        </p:grpSpPr>
        <p:sp>
          <p:nvSpPr>
            <p:cNvPr id="24" name="TextBox 23"/>
            <p:cNvSpPr txBox="1"/>
            <p:nvPr/>
          </p:nvSpPr>
          <p:spPr>
            <a:xfrm>
              <a:off x="4800968" y="886968"/>
              <a:ext cx="782265" cy="215444"/>
            </a:xfrm>
            <a:prstGeom prst="rect">
              <a:avLst/>
            </a:prstGeom>
            <a:noFill/>
          </p:spPr>
          <p:txBody>
            <a:bodyPr wrap="none" lIns="0" rIns="0" rtlCol="0">
              <a:spAutoFit/>
            </a:bodyPr>
            <a:lstStyle/>
            <a:p>
              <a:r>
                <a:rPr lang="en-US" sz="800" b="1" dirty="0" smtClean="0">
                  <a:solidFill>
                    <a:schemeClr val="tx1">
                      <a:lumMod val="65000"/>
                      <a:lumOff val="35000"/>
                    </a:schemeClr>
                  </a:solidFill>
                  <a:latin typeface="Arial" panose="020B0604020202020204" pitchFamily="34" charset="0"/>
                  <a:cs typeface="Arial" panose="020B0604020202020204" pitchFamily="34" charset="0"/>
                </a:rPr>
                <a:t>Weather Station</a:t>
              </a:r>
              <a:endParaRPr lang="en-US" sz="8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5" name="Oval 24"/>
            <p:cNvSpPr>
              <a:spLocks noChangeAspect="1"/>
            </p:cNvSpPr>
            <p:nvPr/>
          </p:nvSpPr>
          <p:spPr>
            <a:xfrm>
              <a:off x="4647240" y="942599"/>
              <a:ext cx="108705" cy="108705"/>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26" name="TextBox 25"/>
            <p:cNvSpPr txBox="1"/>
            <p:nvPr/>
          </p:nvSpPr>
          <p:spPr>
            <a:xfrm>
              <a:off x="4810546" y="1073579"/>
              <a:ext cx="914400" cy="348813"/>
            </a:xfrm>
            <a:prstGeom prst="rect">
              <a:avLst/>
            </a:prstGeom>
            <a:noFill/>
          </p:spPr>
          <p:txBody>
            <a:bodyPr wrap="square" lIns="0" rIns="0" rtlCol="0">
              <a:spAutoFit/>
            </a:bodyPr>
            <a:lstStyle/>
            <a:p>
              <a:pPr>
                <a:lnSpc>
                  <a:spcPts val="1000"/>
                </a:lnSpc>
              </a:pPr>
              <a:r>
                <a:rPr lang="en-US" sz="800" b="1" dirty="0" smtClean="0">
                  <a:solidFill>
                    <a:schemeClr val="tx1">
                      <a:lumMod val="65000"/>
                      <a:lumOff val="35000"/>
                    </a:schemeClr>
                  </a:solidFill>
                  <a:latin typeface="Arial" panose="020B0604020202020204" pitchFamily="34" charset="0"/>
                  <a:cs typeface="Arial" panose="020B0604020202020204" pitchFamily="34" charset="0"/>
                </a:rPr>
                <a:t>Water Quality Sample Location</a:t>
              </a:r>
              <a:endParaRPr lang="en-US" sz="8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7" name="Oval 26"/>
            <p:cNvSpPr>
              <a:spLocks noChangeAspect="1"/>
            </p:cNvSpPr>
            <p:nvPr/>
          </p:nvSpPr>
          <p:spPr>
            <a:xfrm>
              <a:off x="4648883" y="1197629"/>
              <a:ext cx="108705" cy="108705"/>
            </a:xfrm>
            <a:prstGeom prst="ellipse">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
          <p:cNvPicPr/>
          <p:nvPr/>
        </p:nvPicPr>
        <p:blipFill>
          <a:blip r:embed="rId2" cstate="print"/>
          <a:stretch>
            <a:fillRect/>
          </a:stretch>
        </p:blipFill>
        <p:spPr>
          <a:xfrm>
            <a:off x="4645152" y="4903185"/>
            <a:ext cx="2926080" cy="3904487"/>
          </a:xfrm>
          <a:prstGeom prst="rect">
            <a:avLst/>
          </a:prstGeom>
        </p:spPr>
      </p:pic>
      <p:sp>
        <p:nvSpPr>
          <p:cNvPr id="24" name="Rectangle 23"/>
          <p:cNvSpPr/>
          <p:nvPr/>
        </p:nvSpPr>
        <p:spPr>
          <a:xfrm>
            <a:off x="4645152" y="4919705"/>
            <a:ext cx="2926080" cy="3886200"/>
          </a:xfrm>
          <a:prstGeom prst="rect">
            <a:avLst/>
          </a:prstGeom>
          <a:solidFill>
            <a:srgbClr val="444E6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
          <p:cNvPicPr/>
          <p:nvPr/>
        </p:nvPicPr>
        <p:blipFill>
          <a:blip r:embed="rId3" cstate="print"/>
          <a:stretch>
            <a:fillRect/>
          </a:stretch>
        </p:blipFill>
        <p:spPr>
          <a:xfrm>
            <a:off x="4645152" y="2002536"/>
            <a:ext cx="2926080" cy="2935224"/>
          </a:xfrm>
          <a:prstGeom prst="rect">
            <a:avLst/>
          </a:prstGeom>
        </p:spPr>
      </p:pic>
      <p:pic>
        <p:nvPicPr>
          <p:cNvPr id="3" name="pic"/>
          <p:cNvPicPr/>
          <p:nvPr/>
        </p:nvPicPr>
        <p:blipFill>
          <a:blip r:embed="rId4" cstate="print"/>
          <a:stretch>
            <a:fillRect/>
          </a:stretch>
        </p:blipFill>
        <p:spPr>
          <a:xfrm>
            <a:off x="237744" y="2338349"/>
            <a:ext cx="2980943" cy="1737359"/>
          </a:xfrm>
          <a:prstGeom prst="rect">
            <a:avLst/>
          </a:prstGeom>
        </p:spPr>
      </p:pic>
      <p:pic>
        <p:nvPicPr>
          <p:cNvPr id="4" name="pic"/>
          <p:cNvPicPr/>
          <p:nvPr/>
        </p:nvPicPr>
        <p:blipFill>
          <a:blip r:embed="rId5" cstate="print"/>
          <a:stretch>
            <a:fillRect/>
          </a:stretch>
        </p:blipFill>
        <p:spPr>
          <a:xfrm>
            <a:off x="237744" y="5710698"/>
            <a:ext cx="2980943" cy="1737359"/>
          </a:xfrm>
          <a:prstGeom prst="rect">
            <a:avLst/>
          </a:prstGeom>
        </p:spPr>
      </p:pic>
      <p:sp>
        <p:nvSpPr>
          <p:cNvPr id="6" name="Content Placeholder 5"/>
          <p:cNvSpPr>
            <a:spLocks noGrp="1"/>
          </p:cNvSpPr>
          <p:nvPr>
            <p:ph/>
          </p:nvPr>
        </p:nvSpPr>
        <p:spPr>
          <a:xfrm>
            <a:off x="128016" y="164592"/>
            <a:ext cx="6400800" cy="365760"/>
          </a:xfrm>
          <a:noFill/>
        </p:spPr>
        <p:txBody>
          <a:bodyPr/>
          <a:lstStyle/>
          <a:p>
            <a:pPr marL="0" indent="0">
              <a:buNone/>
            </a:pPr>
            <a:r>
              <a:rPr sz="1800" dirty="0">
                <a:solidFill>
                  <a:srgbClr val="595959"/>
                </a:solidFill>
                <a:latin typeface="Calibri-Light"/>
                <a:cs typeface="Calibri-Light"/>
              </a:rPr>
              <a:t>Do We Have Too Many Nutrients In The Water?</a:t>
            </a:r>
          </a:p>
        </p:txBody>
      </p:sp>
      <p:sp>
        <p:nvSpPr>
          <p:cNvPr id="7" name="Content Placeholder 6"/>
          <p:cNvSpPr>
            <a:spLocks noGrp="1"/>
          </p:cNvSpPr>
          <p:nvPr>
            <p:ph/>
          </p:nvPr>
        </p:nvSpPr>
        <p:spPr>
          <a:xfrm>
            <a:off x="137160" y="753984"/>
            <a:ext cx="7406640" cy="1188720"/>
          </a:xfrm>
          <a:noFill/>
        </p:spPr>
        <p:txBody>
          <a:bodyPr/>
          <a:lstStyle/>
          <a:p>
            <a:pPr marL="0" indent="0">
              <a:buNone/>
            </a:pPr>
            <a:r>
              <a:rPr sz="1400" dirty="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p:nvSpPr>
          <p:cNvPr id="8" name="Content Placeholder 7"/>
          <p:cNvSpPr>
            <a:spLocks noGrp="1"/>
          </p:cNvSpPr>
          <p:nvPr>
            <p:ph/>
          </p:nvPr>
        </p:nvSpPr>
        <p:spPr>
          <a:xfrm>
            <a:off x="137160" y="2007000"/>
            <a:ext cx="1828800" cy="310896"/>
          </a:xfrm>
          <a:noFill/>
        </p:spPr>
        <p:txBody>
          <a:bodyPr/>
          <a:lstStyle/>
          <a:p>
            <a:pPr marL="0" indent="0">
              <a:buNone/>
            </a:pPr>
            <a:r>
              <a:rPr sz="1800" dirty="0">
                <a:solidFill>
                  <a:srgbClr val="444E65">
                    <a:alpha val="100000"/>
                  </a:srgbClr>
                </a:solidFill>
                <a:latin typeface="Calibri-Light"/>
                <a:cs typeface="Calibri Light"/>
              </a:rPr>
              <a:t>Nitrogen</a:t>
            </a:r>
          </a:p>
        </p:txBody>
      </p:sp>
      <p:sp>
        <p:nvSpPr>
          <p:cNvPr id="9" name="Content Placeholder 8"/>
          <p:cNvSpPr>
            <a:spLocks noGrp="1"/>
          </p:cNvSpPr>
          <p:nvPr>
            <p:ph/>
          </p:nvPr>
        </p:nvSpPr>
        <p:spPr>
          <a:xfrm>
            <a:off x="146304" y="4121429"/>
            <a:ext cx="3474720" cy="1307592"/>
          </a:xfrm>
          <a:noFill/>
        </p:spPr>
        <p:txBody>
          <a:bodyPr/>
          <a:lstStyle/>
          <a:p>
            <a:pPr marL="0" indent="0">
              <a:buNone/>
            </a:pPr>
            <a:r>
              <a:rPr sz="1200" dirty="0">
                <a:solidFill>
                  <a:srgbClr val="404040">
                    <a:alpha val="100000"/>
                  </a:srgbClr>
                </a:solidFill>
                <a:latin typeface="Garamond"/>
                <a:cs typeface="Garamond"/>
              </a:rPr>
              <a:t>Dissolved inorganic nitrogen (DIN) is the type of nitrogen in the water phytoplankton need to grow. At Elkhorn Slough NERR, data show that DIN concentrations are not changing over the long-term. Most of the measurements are in the fair to good range. However, the critical threshold of 0.5 mg/L is exceeded and </a:t>
            </a:r>
            <a:r>
              <a:rPr sz="1200" dirty="0" smtClean="0">
                <a:solidFill>
                  <a:srgbClr val="404040">
                    <a:alpha val="100000"/>
                  </a:srgbClr>
                </a:solidFill>
                <a:latin typeface="Garamond"/>
                <a:cs typeface="Garamond"/>
              </a:rPr>
              <a:t>usually</a:t>
            </a:r>
            <a:r>
              <a:rPr lang="en-US" sz="1200" dirty="0" smtClean="0">
                <a:solidFill>
                  <a:srgbClr val="404040">
                    <a:alpha val="100000"/>
                  </a:srgbClr>
                </a:solidFill>
                <a:latin typeface="Garamond"/>
                <a:cs typeface="Garamond"/>
              </a:rPr>
              <a:t>,</a:t>
            </a:r>
            <a:r>
              <a:rPr sz="1200" dirty="0" smtClean="0">
                <a:solidFill>
                  <a:srgbClr val="404040">
                    <a:alpha val="100000"/>
                  </a:srgbClr>
                </a:solidFill>
                <a:latin typeface="Garamond"/>
                <a:cs typeface="Garamond"/>
              </a:rPr>
              <a:t> </a:t>
            </a:r>
            <a:r>
              <a:rPr sz="1200" dirty="0">
                <a:solidFill>
                  <a:srgbClr val="404040">
                    <a:alpha val="100000"/>
                  </a:srgbClr>
                </a:solidFill>
                <a:latin typeface="Garamond"/>
                <a:cs typeface="Garamond"/>
              </a:rPr>
              <a:t>during the winter rainy season.</a:t>
            </a:r>
          </a:p>
        </p:txBody>
      </p:sp>
      <p:sp>
        <p:nvSpPr>
          <p:cNvPr id="10" name="Content Placeholder 9"/>
          <p:cNvSpPr>
            <a:spLocks noGrp="1"/>
          </p:cNvSpPr>
          <p:nvPr>
            <p:ph/>
          </p:nvPr>
        </p:nvSpPr>
        <p:spPr>
          <a:xfrm>
            <a:off x="137160" y="5385816"/>
            <a:ext cx="1828800" cy="310896"/>
          </a:xfrm>
          <a:noFill/>
        </p:spPr>
        <p:txBody>
          <a:bodyPr/>
          <a:lstStyle/>
          <a:p>
            <a:pPr marL="0" indent="0">
              <a:buNone/>
            </a:pPr>
            <a:r>
              <a:rPr sz="1800" dirty="0">
                <a:solidFill>
                  <a:srgbClr val="444E65">
                    <a:alpha val="100000"/>
                  </a:srgbClr>
                </a:solidFill>
                <a:latin typeface="Calibri-Light"/>
                <a:cs typeface="Calibri Light"/>
              </a:rPr>
              <a:t>Algae</a:t>
            </a:r>
          </a:p>
        </p:txBody>
      </p:sp>
      <p:sp>
        <p:nvSpPr>
          <p:cNvPr id="11" name="Content Placeholder 10"/>
          <p:cNvSpPr>
            <a:spLocks noGrp="1"/>
          </p:cNvSpPr>
          <p:nvPr>
            <p:ph/>
          </p:nvPr>
        </p:nvSpPr>
        <p:spPr>
          <a:xfrm>
            <a:off x="146304" y="7507458"/>
            <a:ext cx="3657600" cy="1307592"/>
          </a:xfrm>
          <a:noFill/>
        </p:spPr>
        <p:txBody>
          <a:bodyPr/>
          <a:lstStyle/>
          <a:p>
            <a:pPr marL="0" indent="0">
              <a:buNone/>
            </a:pPr>
            <a:r>
              <a:rPr sz="1200" dirty="0">
                <a:solidFill>
                  <a:srgbClr val="404040">
                    <a:alpha val="100000"/>
                  </a:srgbClr>
                </a:solidFill>
                <a:latin typeface="Garamond"/>
                <a:cs typeface="Garamond"/>
              </a:rPr>
              <a:t>Phytoplankton growth is measured by chlorophyll a concentrations. At Elkhorn Slough NERR, data show that chlorophyll a levels are not changing over the long-term. Most of the measurements are in the fair to good range. Concentrations exceed the critical threshold of 20 </a:t>
            </a:r>
            <a:r>
              <a:rPr sz="1200" dirty="0" err="1">
                <a:solidFill>
                  <a:srgbClr val="404040">
                    <a:alpha val="100000"/>
                  </a:srgbClr>
                </a:solidFill>
                <a:latin typeface="Garamond"/>
                <a:cs typeface="Garamond"/>
              </a:rPr>
              <a:t>ug</a:t>
            </a:r>
            <a:r>
              <a:rPr sz="1200" dirty="0">
                <a:solidFill>
                  <a:srgbClr val="404040">
                    <a:alpha val="100000"/>
                  </a:srgbClr>
                </a:solidFill>
                <a:latin typeface="Garamond"/>
                <a:cs typeface="Garamond"/>
              </a:rPr>
              <a:t>/L, at times, at all sampling locations. Concentrations most often exceed the critical threshold at North Marsh.</a:t>
            </a:r>
          </a:p>
        </p:txBody>
      </p:sp>
      <p:sp>
        <p:nvSpPr>
          <p:cNvPr id="12" name="Content Placeholder 11"/>
          <p:cNvSpPr>
            <a:spLocks noGrp="1"/>
          </p:cNvSpPr>
          <p:nvPr>
            <p:ph/>
          </p:nvPr>
        </p:nvSpPr>
        <p:spPr>
          <a:xfrm>
            <a:off x="4645152" y="2002536"/>
            <a:ext cx="2926080" cy="448056"/>
          </a:xfrm>
          <a:noFill/>
        </p:spPr>
        <p:txBody>
          <a:bodyPr/>
          <a:lstStyle/>
          <a:p>
            <a:pPr marL="0" indent="0">
              <a:buNone/>
            </a:pPr>
            <a:r>
              <a:rPr sz="1800" dirty="0">
                <a:solidFill>
                  <a:srgbClr val="444E65">
                    <a:alpha val="100000"/>
                  </a:srgbClr>
                </a:solidFill>
                <a:latin typeface="Calibri-Light"/>
                <a:cs typeface="Calibri-Light"/>
              </a:rPr>
              <a:t>How is Oxygen Changing?</a:t>
            </a:r>
          </a:p>
        </p:txBody>
      </p:sp>
      <p:sp>
        <p:nvSpPr>
          <p:cNvPr id="13" name="Content Placeholder 12"/>
          <p:cNvSpPr>
            <a:spLocks noGrp="1"/>
          </p:cNvSpPr>
          <p:nvPr>
            <p:ph/>
          </p:nvPr>
        </p:nvSpPr>
        <p:spPr>
          <a:xfrm>
            <a:off x="4641213" y="2476745"/>
            <a:ext cx="1929384" cy="1243584"/>
          </a:xfrm>
          <a:noFill/>
        </p:spPr>
        <p:txBody>
          <a:bodyPr/>
          <a:lstStyle/>
          <a:p>
            <a:pPr marL="0" indent="0">
              <a:buNone/>
            </a:pPr>
            <a:r>
              <a:rPr sz="1200" dirty="0">
                <a:solidFill>
                  <a:srgbClr val="404040">
                    <a:alpha val="100000"/>
                  </a:srgbClr>
                </a:solidFill>
                <a:latin typeface="Garamond"/>
                <a:cs typeface="Garamond"/>
              </a:rPr>
              <a:t>Dissolved oxygen increased at North Marsh </a:t>
            </a:r>
            <a:r>
              <a:rPr lang="en-US" sz="1200" dirty="0" smtClean="0">
                <a:solidFill>
                  <a:srgbClr val="404040">
                    <a:alpha val="100000"/>
                  </a:srgbClr>
                </a:solidFill>
                <a:latin typeface="Garamond"/>
                <a:cs typeface="Garamond"/>
              </a:rPr>
              <a:t>and</a:t>
            </a:r>
            <a:r>
              <a:rPr sz="1200" dirty="0" smtClean="0">
                <a:solidFill>
                  <a:srgbClr val="404040">
                    <a:alpha val="100000"/>
                  </a:srgbClr>
                </a:solidFill>
                <a:latin typeface="Garamond"/>
                <a:cs typeface="Garamond"/>
              </a:rPr>
              <a:t> </a:t>
            </a:r>
            <a:r>
              <a:rPr sz="1200" dirty="0">
                <a:solidFill>
                  <a:srgbClr val="404040">
                    <a:alpha val="100000"/>
                  </a:srgbClr>
                </a:solidFill>
                <a:latin typeface="Garamond"/>
                <a:cs typeface="Garamond"/>
              </a:rPr>
              <a:t>South Marsh. Most of the measurements vary between the poor to good range </a:t>
            </a:r>
            <a:r>
              <a:rPr sz="1200" dirty="0" smtClean="0">
                <a:solidFill>
                  <a:srgbClr val="404040">
                    <a:alpha val="100000"/>
                  </a:srgbClr>
                </a:solidFill>
                <a:latin typeface="Garamond"/>
                <a:cs typeface="Garamond"/>
              </a:rPr>
              <a:t>at</a:t>
            </a:r>
            <a:r>
              <a:rPr lang="en-US" sz="1200" dirty="0" smtClean="0">
                <a:solidFill>
                  <a:srgbClr val="404040">
                    <a:alpha val="100000"/>
                  </a:srgbClr>
                </a:solidFill>
                <a:latin typeface="Garamond"/>
                <a:cs typeface="Garamond"/>
              </a:rPr>
              <a:t>   </a:t>
            </a:r>
            <a:r>
              <a:rPr sz="1200" dirty="0" smtClean="0">
                <a:solidFill>
                  <a:srgbClr val="404040">
                    <a:alpha val="100000"/>
                  </a:srgbClr>
                </a:solidFill>
                <a:latin typeface="Garamond"/>
                <a:cs typeface="Garamond"/>
              </a:rPr>
              <a:t> </a:t>
            </a:r>
            <a:r>
              <a:rPr sz="1200" dirty="0">
                <a:solidFill>
                  <a:srgbClr val="404040">
                    <a:alpha val="100000"/>
                  </a:srgbClr>
                </a:solidFill>
                <a:latin typeface="Garamond"/>
                <a:cs typeface="Garamond"/>
              </a:rPr>
              <a:t>all locations.</a:t>
            </a:r>
          </a:p>
        </p:txBody>
      </p:sp>
      <p:sp>
        <p:nvSpPr>
          <p:cNvPr id="14" name="Content Placeholder 13"/>
          <p:cNvSpPr>
            <a:spLocks noGrp="1"/>
          </p:cNvSpPr>
          <p:nvPr>
            <p:ph/>
          </p:nvPr>
        </p:nvSpPr>
        <p:spPr>
          <a:xfrm>
            <a:off x="4645152" y="5064048"/>
            <a:ext cx="2971800" cy="649224"/>
          </a:xfrm>
          <a:noFill/>
        </p:spPr>
        <p:txBody>
          <a:bodyPr/>
          <a:lstStyle/>
          <a:p>
            <a:pPr marL="0" indent="0">
              <a:buNone/>
            </a:pPr>
            <a:r>
              <a:rPr sz="1800" dirty="0">
                <a:solidFill>
                  <a:srgbClr val="FFFFFF">
                    <a:alpha val="100000"/>
                  </a:srgbClr>
                </a:solidFill>
                <a:latin typeface="Calibri-Light"/>
                <a:cs typeface="Calibri-Light"/>
              </a:rPr>
              <a:t>Small Changes You Can Make To Help</a:t>
            </a:r>
          </a:p>
        </p:txBody>
      </p:sp>
      <p:sp>
        <p:nvSpPr>
          <p:cNvPr id="15" name="Content Placeholder 14"/>
          <p:cNvSpPr>
            <a:spLocks noGrp="1"/>
          </p:cNvSpPr>
          <p:nvPr>
            <p:ph/>
          </p:nvPr>
        </p:nvSpPr>
        <p:spPr>
          <a:xfrm>
            <a:off x="4700016" y="5650992"/>
            <a:ext cx="2788920" cy="3108960"/>
          </a:xfrm>
          <a:noFill/>
        </p:spPr>
        <p:txBody>
          <a:bodyPr/>
          <a:lstStyle/>
          <a:p>
            <a:r>
              <a:rPr sz="1400" dirty="0">
                <a:solidFill>
                  <a:srgbClr val="FFFFFF">
                    <a:alpha val="100000"/>
                  </a:srgbClr>
                </a:solidFill>
                <a:latin typeface="Garamond"/>
                <a:cs typeface="Garamond"/>
              </a:rPr>
              <a:t>Limit use of fertilizers/pesticides and apply responsibly</a:t>
            </a:r>
          </a:p>
          <a:p>
            <a:r>
              <a:rPr sz="1400" dirty="0">
                <a:solidFill>
                  <a:srgbClr val="FFFFFF">
                    <a:alpha val="100000"/>
                  </a:srgbClr>
                </a:solidFill>
                <a:latin typeface="Garamond"/>
                <a:cs typeface="Garamond"/>
              </a:rPr>
              <a:t>Use compost as fertilizer in gardens</a:t>
            </a:r>
          </a:p>
          <a:p>
            <a:r>
              <a:rPr sz="1400" dirty="0">
                <a:solidFill>
                  <a:srgbClr val="FFFFFF">
                    <a:alpha val="100000"/>
                  </a:srgbClr>
                </a:solidFill>
                <a:latin typeface="Garamond"/>
                <a:cs typeface="Garamond"/>
              </a:rPr>
              <a:t>Collect pet droppings</a:t>
            </a:r>
          </a:p>
          <a:p>
            <a:r>
              <a:rPr sz="1400" dirty="0">
                <a:solidFill>
                  <a:srgbClr val="FFFFFF">
                    <a:alpha val="100000"/>
                  </a:srgbClr>
                </a:solidFill>
                <a:latin typeface="Garamond"/>
                <a:cs typeface="Garamond"/>
              </a:rPr>
              <a:t>Plant trees and rain gardens</a:t>
            </a:r>
          </a:p>
          <a:p>
            <a:r>
              <a:rPr sz="1400" dirty="0">
                <a:solidFill>
                  <a:srgbClr val="FFFFFF">
                    <a:alpha val="100000"/>
                  </a:srgbClr>
                </a:solidFill>
                <a:latin typeface="Garamond"/>
                <a:cs typeface="Garamond"/>
              </a:rPr>
              <a:t>Redirect downspouts away from impervious surfaces like driveways and sidewalks</a:t>
            </a:r>
          </a:p>
          <a:p>
            <a:r>
              <a:rPr sz="1400" dirty="0">
                <a:solidFill>
                  <a:srgbClr val="FFFFFF">
                    <a:alpha val="100000"/>
                  </a:srgbClr>
                </a:solidFill>
                <a:latin typeface="Garamond"/>
                <a:cs typeface="Garamond"/>
              </a:rPr>
              <a:t>Wash cars and boats on lawn and not the driveway</a:t>
            </a:r>
          </a:p>
        </p:txBody>
      </p:sp>
      <p:grpSp>
        <p:nvGrpSpPr>
          <p:cNvPr id="25" name="Group 24"/>
          <p:cNvGrpSpPr/>
          <p:nvPr/>
        </p:nvGrpSpPr>
        <p:grpSpPr>
          <a:xfrm>
            <a:off x="4673134" y="3976018"/>
            <a:ext cx="827813" cy="734659"/>
            <a:chOff x="4673134" y="4008292"/>
            <a:chExt cx="827813" cy="734659"/>
          </a:xfrm>
        </p:grpSpPr>
        <p:sp>
          <p:nvSpPr>
            <p:cNvPr id="16" name="TextBox 15"/>
            <p:cNvSpPr txBox="1"/>
            <p:nvPr/>
          </p:nvSpPr>
          <p:spPr>
            <a:xfrm>
              <a:off x="4867760" y="4063433"/>
              <a:ext cx="480901" cy="115416"/>
            </a:xfrm>
            <a:prstGeom prst="rect">
              <a:avLst/>
            </a:prstGeom>
            <a:noFill/>
          </p:spPr>
          <p:txBody>
            <a:bodyPr wrap="none" lIns="0" tIns="0" rIns="0" bIns="0" rtlCol="0">
              <a:spAutoFit/>
            </a:bodyPr>
            <a:lstStyle/>
            <a:p>
              <a:r>
                <a:rPr lang="en-US" sz="750" b="1" dirty="0" smtClean="0">
                  <a:solidFill>
                    <a:schemeClr val="tx1">
                      <a:lumMod val="65000"/>
                      <a:lumOff val="35000"/>
                    </a:schemeClr>
                  </a:solidFill>
                  <a:latin typeface="Arial" panose="020B0604020202020204" pitchFamily="34" charset="0"/>
                  <a:cs typeface="Arial" panose="020B0604020202020204" pitchFamily="34" charset="0"/>
                </a:rPr>
                <a:t>Increasing</a:t>
              </a:r>
              <a:endParaRPr lang="en-US" sz="75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7" name="TextBox 16"/>
            <p:cNvSpPr txBox="1"/>
            <p:nvPr/>
          </p:nvSpPr>
          <p:spPr>
            <a:xfrm>
              <a:off x="4867760" y="4418792"/>
              <a:ext cx="633187" cy="115416"/>
            </a:xfrm>
            <a:prstGeom prst="rect">
              <a:avLst/>
            </a:prstGeom>
            <a:noFill/>
          </p:spPr>
          <p:txBody>
            <a:bodyPr wrap="none" lIns="0" tIns="0" rIns="0" bIns="0" rtlCol="0">
              <a:spAutoFit/>
            </a:bodyPr>
            <a:lstStyle/>
            <a:p>
              <a:r>
                <a:rPr lang="en-US" sz="750" b="1" dirty="0" smtClean="0">
                  <a:solidFill>
                    <a:schemeClr val="tx1">
                      <a:lumMod val="65000"/>
                      <a:lumOff val="35000"/>
                    </a:schemeClr>
                  </a:solidFill>
                  <a:latin typeface="Arial" panose="020B0604020202020204" pitchFamily="34" charset="0"/>
                  <a:cs typeface="Arial" panose="020B0604020202020204" pitchFamily="34" charset="0"/>
                </a:rPr>
                <a:t>Not Changing</a:t>
              </a:r>
              <a:endParaRPr lang="en-US" sz="75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8" name="Up Arrow 17"/>
            <p:cNvSpPr/>
            <p:nvPr/>
          </p:nvSpPr>
          <p:spPr>
            <a:xfrm>
              <a:off x="4708562" y="4008292"/>
              <a:ext cx="123246" cy="182880"/>
            </a:xfrm>
            <a:prstGeom prst="upArrow">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47BA0"/>
                </a:solidFill>
                <a:latin typeface="+mj-lt"/>
              </a:endParaRPr>
            </a:p>
          </p:txBody>
        </p:sp>
        <p:cxnSp>
          <p:nvCxnSpPr>
            <p:cNvPr id="19" name="Straight Connector 18"/>
            <p:cNvCxnSpPr/>
            <p:nvPr/>
          </p:nvCxnSpPr>
          <p:spPr>
            <a:xfrm>
              <a:off x="4700027" y="4482822"/>
              <a:ext cx="137160" cy="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Up Arrow 19"/>
            <p:cNvSpPr/>
            <p:nvPr/>
          </p:nvSpPr>
          <p:spPr>
            <a:xfrm rot="10800000">
              <a:off x="4706173" y="4233273"/>
              <a:ext cx="128016" cy="182880"/>
            </a:xfrm>
            <a:prstGeom prst="upArrow">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47BA0"/>
                </a:solidFill>
                <a:latin typeface="+mj-lt"/>
              </a:endParaRPr>
            </a:p>
          </p:txBody>
        </p:sp>
        <p:sp>
          <p:nvSpPr>
            <p:cNvPr id="21" name="TextBox 20"/>
            <p:cNvSpPr txBox="1"/>
            <p:nvPr/>
          </p:nvSpPr>
          <p:spPr>
            <a:xfrm>
              <a:off x="4867760" y="4245098"/>
              <a:ext cx="516167" cy="115416"/>
            </a:xfrm>
            <a:prstGeom prst="rect">
              <a:avLst/>
            </a:prstGeom>
            <a:noFill/>
          </p:spPr>
          <p:txBody>
            <a:bodyPr wrap="none" lIns="0" tIns="0" rIns="0" bIns="0" rtlCol="0">
              <a:spAutoFit/>
            </a:bodyPr>
            <a:lstStyle/>
            <a:p>
              <a:r>
                <a:rPr lang="en-US" sz="750" b="1" dirty="0" smtClean="0">
                  <a:solidFill>
                    <a:schemeClr val="tx1">
                      <a:lumMod val="65000"/>
                      <a:lumOff val="35000"/>
                    </a:schemeClr>
                  </a:solidFill>
                  <a:latin typeface="Arial" panose="020B0604020202020204" pitchFamily="34" charset="0"/>
                  <a:cs typeface="Arial" panose="020B0604020202020204" pitchFamily="34" charset="0"/>
                </a:rPr>
                <a:t>Decreasing</a:t>
              </a:r>
              <a:endParaRPr lang="en-US" sz="75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2" name="TextBox 21"/>
            <p:cNvSpPr txBox="1"/>
            <p:nvPr/>
          </p:nvSpPr>
          <p:spPr>
            <a:xfrm>
              <a:off x="4867640" y="4596738"/>
              <a:ext cx="524182" cy="115416"/>
            </a:xfrm>
            <a:prstGeom prst="rect">
              <a:avLst/>
            </a:prstGeom>
            <a:noFill/>
          </p:spPr>
          <p:txBody>
            <a:bodyPr wrap="none" lIns="0" tIns="0" rIns="0" bIns="0" rtlCol="0">
              <a:spAutoFit/>
            </a:bodyPr>
            <a:lstStyle/>
            <a:p>
              <a:r>
                <a:rPr lang="en-US" sz="750" b="1" dirty="0" err="1" smtClean="0">
                  <a:solidFill>
                    <a:schemeClr val="tx1">
                      <a:lumMod val="65000"/>
                      <a:lumOff val="35000"/>
                    </a:schemeClr>
                  </a:solidFill>
                  <a:latin typeface="Arial" panose="020B0604020202020204" pitchFamily="34" charset="0"/>
                  <a:cs typeface="Arial" panose="020B0604020202020204" pitchFamily="34" charset="0"/>
                </a:rPr>
                <a:t>Insuff</a:t>
              </a:r>
              <a:r>
                <a:rPr lang="en-US" sz="750" b="1" dirty="0" smtClean="0">
                  <a:solidFill>
                    <a:schemeClr val="tx1">
                      <a:lumMod val="65000"/>
                      <a:lumOff val="35000"/>
                    </a:schemeClr>
                  </a:solidFill>
                  <a:latin typeface="Arial" panose="020B0604020202020204" pitchFamily="34" charset="0"/>
                  <a:cs typeface="Arial" panose="020B0604020202020204" pitchFamily="34" charset="0"/>
                </a:rPr>
                <a:t>. Data</a:t>
              </a:r>
              <a:endParaRPr lang="en-US" sz="75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3" name="Multiply 22"/>
            <p:cNvSpPr/>
            <p:nvPr/>
          </p:nvSpPr>
          <p:spPr>
            <a:xfrm>
              <a:off x="4673134" y="4560071"/>
              <a:ext cx="182880" cy="182880"/>
            </a:xfrm>
            <a:prstGeom prst="mathMultiply">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261025" y="8001000"/>
            <a:ext cx="2286000" cy="457200"/>
          </a:xfrm>
          <a:noFill/>
        </p:spPr>
        <p:txBody>
          <a:bodyPr/>
          <a:lstStyle/>
          <a:p>
            <a:pPr marL="0" indent="0" algn="ctr">
              <a:lnSpc>
                <a:spcPts val="1700"/>
              </a:lnSpc>
              <a:spcBef>
                <a:spcPts val="0"/>
              </a:spcBef>
              <a:buNone/>
            </a:pPr>
            <a:r>
              <a:rPr sz="1300" dirty="0" smtClean="0">
                <a:solidFill>
                  <a:srgbClr val="404040"/>
                </a:solidFill>
                <a:latin typeface="Garamond"/>
                <a:cs typeface="Garamond"/>
              </a:rPr>
              <a:t>Contact Dr. Kerstin Wasson</a:t>
            </a:r>
          </a:p>
          <a:p>
            <a:pPr marL="0" indent="0" algn="ctr">
              <a:lnSpc>
                <a:spcPts val="1700"/>
              </a:lnSpc>
              <a:spcBef>
                <a:spcPts val="0"/>
              </a:spcBef>
              <a:buNone/>
            </a:pPr>
            <a:r>
              <a:rPr sz="1300" dirty="0" smtClean="0">
                <a:solidFill>
                  <a:srgbClr val="404040"/>
                </a:solidFill>
                <a:latin typeface="Garamond"/>
                <a:cs typeface="Garamond"/>
              </a:rPr>
              <a:t>kerstin.wasson@gmail.com</a:t>
            </a:r>
          </a:p>
          <a:p>
            <a:pPr marL="0" indent="0" algn="ctr">
              <a:lnSpc>
                <a:spcPts val="1700"/>
              </a:lnSpc>
              <a:spcBef>
                <a:spcPts val="0"/>
              </a:spcBef>
              <a:buNone/>
            </a:pPr>
            <a:r>
              <a:rPr sz="1300" dirty="0" smtClean="0">
                <a:solidFill>
                  <a:srgbClr val="404040"/>
                </a:solidFill>
                <a:latin typeface="Garamond"/>
                <a:cs typeface="Garamond"/>
              </a:rPr>
              <a:t>831-728-2822 x310</a:t>
            </a:r>
            <a:endParaRPr sz="1300" dirty="0">
              <a:solidFill>
                <a:srgbClr val="404040"/>
              </a:solidFill>
              <a:latin typeface="Garamond"/>
              <a:cs typeface="Garamond"/>
            </a:endParaRPr>
          </a:p>
        </p:txBody>
      </p:sp>
      <p:pic>
        <p:nvPicPr>
          <p:cNvPr id="3" name="pic"/>
          <p:cNvPicPr/>
          <p:nvPr/>
        </p:nvPicPr>
        <p:blipFill>
          <a:blip r:embed="rId2" cstate="print"/>
          <a:stretch>
            <a:fillRect/>
          </a:stretch>
        </p:blipFill>
        <p:spPr>
          <a:xfrm>
            <a:off x="4023360" y="3675888"/>
            <a:ext cx="3749040" cy="2578608"/>
          </a:xfrm>
          <a:prstGeom prst="rect">
            <a:avLst/>
          </a:prstGeom>
        </p:spPr>
      </p:pic>
      <p:sp>
        <p:nvSpPr>
          <p:cNvPr id="4" name="TextBox 3"/>
          <p:cNvSpPr txBox="1"/>
          <p:nvPr/>
        </p:nvSpPr>
        <p:spPr>
          <a:xfrm>
            <a:off x="4860529" y="4426546"/>
            <a:ext cx="1866217" cy="338554"/>
          </a:xfrm>
          <a:prstGeom prst="rect">
            <a:avLst/>
          </a:prstGeom>
          <a:noFill/>
        </p:spPr>
        <p:txBody>
          <a:bodyPr wrap="none" rtlCol="0">
            <a:spAutoFit/>
          </a:bodyPr>
          <a:lstStyle/>
          <a:p>
            <a:r>
              <a:rPr lang="en-US" sz="1600" b="1" i="1" dirty="0" smtClean="0">
                <a:solidFill>
                  <a:srgbClr val="444E65"/>
                </a:solidFill>
                <a:latin typeface="+mj-lt"/>
              </a:rPr>
              <a:t>Elkhorn Slough NERR</a:t>
            </a:r>
            <a:endParaRPr lang="en-US" sz="1600" b="1" i="1" dirty="0">
              <a:solidFill>
                <a:srgbClr val="444E65"/>
              </a:solidFill>
              <a:latin typeface="+mj-lt"/>
            </a:endParaRPr>
          </a:p>
        </p:txBody>
      </p:sp>
      <p:sp>
        <p:nvSpPr>
          <p:cNvPr id="5" name="Freeform 4"/>
          <p:cNvSpPr/>
          <p:nvPr/>
        </p:nvSpPr>
        <p:spPr>
          <a:xfrm rot="20536865">
            <a:off x="4460539" y="4651488"/>
            <a:ext cx="503583" cy="182800"/>
          </a:xfrm>
          <a:custGeom>
            <a:avLst/>
            <a:gdLst>
              <a:gd name="connsiteX0" fmla="*/ 503583 w 503583"/>
              <a:gd name="connsiteY0" fmla="*/ 17876 h 182800"/>
              <a:gd name="connsiteX1" fmla="*/ 341906 w 503583"/>
              <a:gd name="connsiteY1" fmla="*/ 15226 h 182800"/>
              <a:gd name="connsiteX2" fmla="*/ 254442 w 503583"/>
              <a:gd name="connsiteY2" fmla="*/ 182203 h 182800"/>
              <a:gd name="connsiteX3" fmla="*/ 0 w 503583"/>
              <a:gd name="connsiteY3" fmla="*/ 70885 h 182800"/>
            </a:gdLst>
            <a:ahLst/>
            <a:cxnLst>
              <a:cxn ang="0">
                <a:pos x="connsiteX0" y="connsiteY0"/>
              </a:cxn>
              <a:cxn ang="0">
                <a:pos x="connsiteX1" y="connsiteY1"/>
              </a:cxn>
              <a:cxn ang="0">
                <a:pos x="connsiteX2" y="connsiteY2"/>
              </a:cxn>
              <a:cxn ang="0">
                <a:pos x="connsiteX3" y="connsiteY3"/>
              </a:cxn>
            </a:cxnLst>
            <a:rect l="l" t="t" r="r" b="b"/>
            <a:pathLst>
              <a:path w="503583" h="182800">
                <a:moveTo>
                  <a:pt x="503583" y="17876"/>
                </a:moveTo>
                <a:cubicBezTo>
                  <a:pt x="443506" y="2857"/>
                  <a:pt x="383429" y="-12162"/>
                  <a:pt x="341906" y="15226"/>
                </a:cubicBezTo>
                <a:cubicBezTo>
                  <a:pt x="300383" y="42614"/>
                  <a:pt x="311426" y="172927"/>
                  <a:pt x="254442" y="182203"/>
                </a:cubicBezTo>
                <a:cubicBezTo>
                  <a:pt x="197458" y="191479"/>
                  <a:pt x="42849" y="89880"/>
                  <a:pt x="0" y="70885"/>
                </a:cubicBezTo>
              </a:path>
            </a:pathLst>
          </a:custGeom>
          <a:noFill/>
          <a:ln>
            <a:solidFill>
              <a:srgbClr val="444E6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2422" y="9099756"/>
            <a:ext cx="737826" cy="9144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3504" y="9099756"/>
            <a:ext cx="939282" cy="9144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9380" y="9084130"/>
            <a:ext cx="652272" cy="9144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1241</TotalTime>
  <Words>721</Words>
  <Application>Microsoft Office PowerPoint</Application>
  <PresentationFormat>Custom</PresentationFormat>
  <Paragraphs>126</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Calibri</vt:lpstr>
      <vt:lpstr>Calibri Light</vt:lpstr>
      <vt:lpstr>Calibri-Light</vt:lpstr>
      <vt:lpstr>Garamond</vt:lpstr>
      <vt:lpstr>Wingdings 3</vt:lpstr>
      <vt:lpstr>Office Theme</vt:lpstr>
      <vt:lpstr>PowerPoint Presentation</vt:lpstr>
      <vt:lpstr>PowerPoint Presentation</vt:lpstr>
      <vt:lpstr>PowerPoint Presentation</vt:lpstr>
      <vt:lpstr>PowerPoint Presentation</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Amanda Flynn</cp:lastModifiedBy>
  <cp:revision>41</cp:revision>
  <cp:lastPrinted>2018-03-14T15:45:41Z</cp:lastPrinted>
  <dcterms:created xsi:type="dcterms:W3CDTF">2017-11-18T17:43:27Z</dcterms:created>
  <dcterms:modified xsi:type="dcterms:W3CDTF">2018-03-21T12:31:56Z</dcterms:modified>
</cp:coreProperties>
</file>