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application/octet-stream"/>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Lst>
  <p:sldSz cx="7772400" cy="100584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04040"/>
    <a:srgbClr val="59595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97" autoAdjust="0"/>
    <p:restoredTop sz="94665" autoAdjust="0"/>
  </p:normalViewPr>
  <p:slideViewPr>
    <p:cSldViewPr snapToGrid="0">
      <p:cViewPr>
        <p:scale>
          <a:sx n="400" d="100"/>
          <a:sy n="400" d="100"/>
        </p:scale>
        <p:origin x="230" y="-108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Page One">
    <p:spTree>
      <p:nvGrpSpPr>
        <p:cNvPr id="1" name=""/>
        <p:cNvGrpSpPr/>
        <p:nvPr/>
      </p:nvGrpSpPr>
      <p:grpSpPr>
        <a:xfrm>
          <a:off x="0" y="0"/>
          <a:ext cx="0" cy="0"/>
          <a:chOff x="0" y="0"/>
          <a:chExt cx="0" cy="0"/>
        </a:xfrm>
      </p:grpSpPr>
      <p:sp>
        <p:nvSpPr>
          <p:cNvPr id="7" name="Rectangle 6"/>
          <p:cNvSpPr/>
          <p:nvPr userDrawn="1"/>
        </p:nvSpPr>
        <p:spPr>
          <a:xfrm>
            <a:off x="3895971" y="4609878"/>
            <a:ext cx="3703320" cy="429768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userDrawn="1"/>
        </p:nvSpPr>
        <p:spPr>
          <a:xfrm>
            <a:off x="193373" y="4605517"/>
            <a:ext cx="3703320" cy="4297680"/>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3986043" y="4944157"/>
            <a:ext cx="3262432" cy="400110"/>
          </a:xfrm>
          <a:prstGeom prst="rect">
            <a:avLst/>
          </a:prstGeom>
          <a:noFill/>
        </p:spPr>
        <p:txBody>
          <a:bodyPr wrap="none" rtlCol="0">
            <a:spAutoFit/>
          </a:bodyPr>
          <a:lstStyle/>
          <a:p>
            <a:r>
              <a:rPr lang="en-US" sz="2000" b="1" dirty="0">
                <a:solidFill>
                  <a:schemeClr val="tx1">
                    <a:lumMod val="65000"/>
                    <a:lumOff val="35000"/>
                  </a:schemeClr>
                </a:solidFill>
                <a:latin typeface="Garamond" panose="02020404030301010803" pitchFamily="18" charset="0"/>
              </a:rPr>
              <a:t>………………………………</a:t>
            </a:r>
            <a:endParaRPr lang="en-US" sz="2000" dirty="0"/>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904290" y="9121677"/>
            <a:ext cx="678504" cy="685800"/>
          </a:xfrm>
          <a:prstGeom prst="rect">
            <a:avLst/>
          </a:prstGeom>
        </p:spPr>
      </p:pic>
      <p:sp>
        <p:nvSpPr>
          <p:cNvPr id="11" name="TextBox 10"/>
          <p:cNvSpPr txBox="1"/>
          <p:nvPr userDrawn="1"/>
        </p:nvSpPr>
        <p:spPr>
          <a:xfrm>
            <a:off x="1089917" y="9041699"/>
            <a:ext cx="5593097" cy="830997"/>
          </a:xfrm>
          <a:prstGeom prst="rect">
            <a:avLst/>
          </a:prstGeom>
          <a:noFill/>
        </p:spPr>
        <p:txBody>
          <a:bodyPr wrap="square" rtlCol="0" anchor="ctr" anchorCtr="1">
            <a:spAutoFit/>
          </a:bodyPr>
          <a:lstStyle/>
          <a:p>
            <a:pPr algn="ctr"/>
            <a:r>
              <a:rPr lang="en-US" sz="1600" b="1" dirty="0">
                <a:solidFill>
                  <a:srgbClr val="444E65"/>
                </a:solidFill>
                <a:latin typeface="+mj-lt"/>
              </a:rPr>
              <a:t>Water quality </a:t>
            </a:r>
            <a:r>
              <a:rPr lang="en-US" sz="1600" dirty="0">
                <a:solidFill>
                  <a:srgbClr val="444E65"/>
                </a:solidFill>
                <a:latin typeface="+mj-lt"/>
              </a:rPr>
              <a:t>issues influence </a:t>
            </a:r>
            <a:r>
              <a:rPr lang="en-US" sz="1600" b="1" dirty="0">
                <a:solidFill>
                  <a:srgbClr val="444E65"/>
                </a:solidFill>
                <a:latin typeface="+mj-lt"/>
              </a:rPr>
              <a:t>human</a:t>
            </a:r>
            <a:r>
              <a:rPr lang="en-US" sz="1600" dirty="0">
                <a:solidFill>
                  <a:srgbClr val="444E65"/>
                </a:solidFill>
                <a:latin typeface="+mj-lt"/>
              </a:rPr>
              <a:t> and </a:t>
            </a:r>
            <a:r>
              <a:rPr lang="en-US" sz="1600" b="1" dirty="0">
                <a:solidFill>
                  <a:srgbClr val="444E65"/>
                </a:solidFill>
                <a:latin typeface="+mj-lt"/>
              </a:rPr>
              <a:t>environmental health</a:t>
            </a:r>
            <a:r>
              <a:rPr lang="en-US" sz="1600" dirty="0">
                <a:solidFill>
                  <a:srgbClr val="444E65"/>
                </a:solidFill>
                <a:latin typeface="+mj-lt"/>
              </a:rPr>
              <a:t>. The more we </a:t>
            </a:r>
            <a:r>
              <a:rPr lang="en-US" sz="1600" b="1" dirty="0">
                <a:solidFill>
                  <a:srgbClr val="444E65"/>
                </a:solidFill>
                <a:latin typeface="+mj-lt"/>
              </a:rPr>
              <a:t>monitor</a:t>
            </a:r>
            <a:r>
              <a:rPr lang="en-US" sz="1600" dirty="0">
                <a:solidFill>
                  <a:srgbClr val="444E65"/>
                </a:solidFill>
                <a:latin typeface="+mj-lt"/>
              </a:rPr>
              <a:t> our </a:t>
            </a:r>
            <a:r>
              <a:rPr lang="en-US" sz="1600" b="1" dirty="0">
                <a:solidFill>
                  <a:srgbClr val="444E65"/>
                </a:solidFill>
                <a:latin typeface="+mj-lt"/>
              </a:rPr>
              <a:t>water</a:t>
            </a:r>
            <a:r>
              <a:rPr lang="en-US" sz="1600" dirty="0">
                <a:solidFill>
                  <a:srgbClr val="444E65"/>
                </a:solidFill>
                <a:latin typeface="+mj-lt"/>
              </a:rPr>
              <a:t>, the better we will be able to </a:t>
            </a:r>
            <a:r>
              <a:rPr lang="en-US" sz="1600" b="1" dirty="0">
                <a:solidFill>
                  <a:srgbClr val="444E65"/>
                </a:solidFill>
                <a:latin typeface="+mj-lt"/>
              </a:rPr>
              <a:t>recognize </a:t>
            </a:r>
            <a:r>
              <a:rPr lang="en-US" sz="1600" dirty="0">
                <a:solidFill>
                  <a:srgbClr val="444E65"/>
                </a:solidFill>
                <a:latin typeface="+mj-lt"/>
              </a:rPr>
              <a:t>and </a:t>
            </a:r>
            <a:r>
              <a:rPr lang="en-US" sz="1600" b="1" dirty="0">
                <a:solidFill>
                  <a:srgbClr val="444E65"/>
                </a:solidFill>
                <a:latin typeface="+mj-lt"/>
              </a:rPr>
              <a:t>prevent problems</a:t>
            </a:r>
            <a:r>
              <a:rPr lang="en-US" sz="1600" dirty="0">
                <a:solidFill>
                  <a:srgbClr val="444E65"/>
                </a:solidFill>
                <a:latin typeface="+mj-lt"/>
              </a:rPr>
              <a:t>.</a:t>
            </a:r>
          </a:p>
        </p:txBody>
      </p:sp>
      <p:sp>
        <p:nvSpPr>
          <p:cNvPr id="12" name="Picture Placeholder 10"/>
          <p:cNvSpPr>
            <a:spLocks noGrp="1"/>
          </p:cNvSpPr>
          <p:nvPr>
            <p:ph type="pic" sz="quarter" idx="12"/>
          </p:nvPr>
        </p:nvSpPr>
        <p:spPr>
          <a:xfrm>
            <a:off x="182880" y="265176"/>
            <a:ext cx="7406640" cy="4344987"/>
          </a:xfrm>
          <a:prstGeom prst="rect">
            <a:avLst/>
          </a:prstGeom>
        </p:spPr>
        <p:txBody>
          <a:bodyPr/>
          <a:lstStyle/>
          <a:p>
            <a:r>
              <a:rPr lang="en-US" dirty="0"/>
              <a:t>Click icon to add picture</a:t>
            </a:r>
          </a:p>
        </p:txBody>
      </p:sp>
      <p:sp>
        <p:nvSpPr>
          <p:cNvPr id="13" name="Content Placeholder 17"/>
          <p:cNvSpPr>
            <a:spLocks noGrp="1"/>
          </p:cNvSpPr>
          <p:nvPr>
            <p:ph sz="quarter" idx="13"/>
          </p:nvPr>
        </p:nvSpPr>
        <p:spPr>
          <a:xfrm>
            <a:off x="164592" y="4645152"/>
            <a:ext cx="3749040" cy="566928"/>
          </a:xfrm>
          <a:prstGeom prst="rect">
            <a:avLst/>
          </a:prstGeom>
        </p:spPr>
        <p:txBody>
          <a:bodyPr/>
          <a:lstStyle>
            <a:lvl1pPr marL="0" indent="0">
              <a:buNone/>
              <a:defRPr sz="2000">
                <a:solidFill>
                  <a:schemeClr val="bg1"/>
                </a:solidFill>
                <a:latin typeface="+mj-lt"/>
              </a:defRPr>
            </a:lvl1pPr>
          </a:lstStyle>
          <a:p>
            <a:pPr lvl="0"/>
            <a:r>
              <a:rPr lang="en-US" dirty="0"/>
              <a:t>Click to edit Master text styles</a:t>
            </a:r>
          </a:p>
        </p:txBody>
      </p:sp>
      <p:sp>
        <p:nvSpPr>
          <p:cNvPr id="14" name="Content Placeholder 19"/>
          <p:cNvSpPr>
            <a:spLocks noGrp="1"/>
          </p:cNvSpPr>
          <p:nvPr>
            <p:ph sz="quarter" idx="14"/>
          </p:nvPr>
        </p:nvSpPr>
        <p:spPr>
          <a:xfrm>
            <a:off x="173736" y="5550408"/>
            <a:ext cx="3657600" cy="3200400"/>
          </a:xfrm>
          <a:prstGeom prst="rect">
            <a:avLst/>
          </a:prstGeom>
        </p:spPr>
        <p:txBody>
          <a:bodyPr>
            <a:normAutofit/>
          </a:bodyPr>
          <a:lstStyle>
            <a:lvl1pPr marL="0" indent="0">
              <a:buNone/>
              <a:defRPr sz="1250">
                <a:solidFill>
                  <a:schemeClr val="bg1"/>
                </a:solidFill>
              </a:defRPr>
            </a:lvl1pPr>
          </a:lstStyle>
          <a:p>
            <a:pPr lvl="0"/>
            <a:r>
              <a:rPr lang="en-US" dirty="0"/>
              <a:t>Click to edit Master text styles</a:t>
            </a:r>
          </a:p>
        </p:txBody>
      </p:sp>
      <p:sp>
        <p:nvSpPr>
          <p:cNvPr id="15" name="Content Placeholder 15"/>
          <p:cNvSpPr>
            <a:spLocks noGrp="1"/>
          </p:cNvSpPr>
          <p:nvPr>
            <p:ph sz="quarter" idx="20"/>
          </p:nvPr>
        </p:nvSpPr>
        <p:spPr>
          <a:xfrm>
            <a:off x="173736" y="8083296"/>
            <a:ext cx="2688336" cy="283464"/>
          </a:xfrm>
          <a:prstGeom prst="rect">
            <a:avLst/>
          </a:prstGeom>
        </p:spPr>
        <p:txBody>
          <a:bodyPr/>
          <a:lstStyle>
            <a:lvl1pPr marL="0" indent="0">
              <a:buNone/>
              <a:defRPr sz="1250">
                <a:solidFill>
                  <a:schemeClr val="bg1"/>
                </a:solidFill>
              </a:defRPr>
            </a:lvl1pPr>
          </a:lstStyle>
          <a:p>
            <a:pPr lvl="0"/>
            <a:r>
              <a:rPr lang="en-US" dirty="0"/>
              <a:t>Click to edit Master text styles</a:t>
            </a:r>
          </a:p>
        </p:txBody>
      </p:sp>
      <p:sp>
        <p:nvSpPr>
          <p:cNvPr id="16" name="Content Placeholder 21"/>
          <p:cNvSpPr>
            <a:spLocks noGrp="1"/>
          </p:cNvSpPr>
          <p:nvPr>
            <p:ph sz="quarter" idx="15" hasCustomPrompt="1"/>
          </p:nvPr>
        </p:nvSpPr>
        <p:spPr>
          <a:xfrm>
            <a:off x="3931920" y="4645152"/>
            <a:ext cx="3291840" cy="822960"/>
          </a:xfrm>
          <a:prstGeom prst="rect">
            <a:avLst/>
          </a:prstGeom>
        </p:spPr>
        <p:txBody>
          <a:bodyPr>
            <a:noAutofit/>
          </a:bodyPr>
          <a:lstStyle>
            <a:lvl1pPr marL="0" indent="0">
              <a:buNone/>
              <a:defRPr sz="2400" b="1">
                <a:solidFill>
                  <a:srgbClr val="595959"/>
                </a:solidFill>
                <a:latin typeface="+mj-lt"/>
              </a:defRPr>
            </a:lvl1pPr>
          </a:lstStyle>
          <a:p>
            <a:pPr lvl="0"/>
            <a:r>
              <a:rPr lang="en-US" dirty="0"/>
              <a:t>Target year highlight </a:t>
            </a:r>
            <a:r>
              <a:rPr lang="en-US" dirty="0" err="1"/>
              <a:t>ttl</a:t>
            </a:r>
            <a:endParaRPr lang="en-US" dirty="0"/>
          </a:p>
        </p:txBody>
      </p:sp>
      <p:sp>
        <p:nvSpPr>
          <p:cNvPr id="17" name="Content Placeholder 7"/>
          <p:cNvSpPr>
            <a:spLocks noGrp="1"/>
          </p:cNvSpPr>
          <p:nvPr>
            <p:ph sz="quarter" idx="16" hasCustomPrompt="1"/>
          </p:nvPr>
        </p:nvSpPr>
        <p:spPr>
          <a:xfrm>
            <a:off x="3977640" y="5367528"/>
            <a:ext cx="3291840" cy="566928"/>
          </a:xfrm>
          <a:prstGeom prst="rect">
            <a:avLst/>
          </a:prstGeom>
        </p:spPr>
        <p:txBody>
          <a:bodyPr/>
          <a:lstStyle>
            <a:lvl1pPr marL="0" indent="0">
              <a:buNone/>
              <a:defRPr sz="1250">
                <a:solidFill>
                  <a:srgbClr val="595959"/>
                </a:solidFill>
                <a:latin typeface="Garamond" panose="02020404030301010803" pitchFamily="18" charset="0"/>
              </a:defRPr>
            </a:lvl1pPr>
          </a:lstStyle>
          <a:p>
            <a:pPr lvl="0"/>
            <a:r>
              <a:rPr lang="en-US" dirty="0"/>
              <a:t>Highlight #1</a:t>
            </a:r>
          </a:p>
        </p:txBody>
      </p:sp>
      <p:sp>
        <p:nvSpPr>
          <p:cNvPr id="18" name="Content Placeholder 7"/>
          <p:cNvSpPr>
            <a:spLocks noGrp="1"/>
          </p:cNvSpPr>
          <p:nvPr>
            <p:ph sz="quarter" idx="17" hasCustomPrompt="1"/>
          </p:nvPr>
        </p:nvSpPr>
        <p:spPr>
          <a:xfrm>
            <a:off x="3977640" y="6345936"/>
            <a:ext cx="3291840" cy="566928"/>
          </a:xfrm>
          <a:prstGeom prst="rect">
            <a:avLst/>
          </a:prstGeom>
        </p:spPr>
        <p:txBody>
          <a:bodyPr/>
          <a:lstStyle>
            <a:lvl1pPr marL="0" indent="0">
              <a:buNone/>
              <a:defRPr sz="1250">
                <a:solidFill>
                  <a:srgbClr val="595959"/>
                </a:solidFill>
                <a:latin typeface="Garamond" panose="02020404030301010803" pitchFamily="18" charset="0"/>
              </a:defRPr>
            </a:lvl1pPr>
          </a:lstStyle>
          <a:p>
            <a:pPr lvl="0"/>
            <a:r>
              <a:rPr lang="en-US" dirty="0"/>
              <a:t>Highlight #2</a:t>
            </a:r>
          </a:p>
        </p:txBody>
      </p:sp>
      <p:sp>
        <p:nvSpPr>
          <p:cNvPr id="19" name="Content Placeholder 7"/>
          <p:cNvSpPr>
            <a:spLocks noGrp="1"/>
          </p:cNvSpPr>
          <p:nvPr>
            <p:ph sz="quarter" idx="18" hasCustomPrompt="1"/>
          </p:nvPr>
        </p:nvSpPr>
        <p:spPr>
          <a:xfrm>
            <a:off x="3977640" y="7306056"/>
            <a:ext cx="3291840" cy="566928"/>
          </a:xfrm>
          <a:prstGeom prst="rect">
            <a:avLst/>
          </a:prstGeom>
        </p:spPr>
        <p:txBody>
          <a:bodyPr/>
          <a:lstStyle>
            <a:lvl1pPr marL="0" indent="0">
              <a:buNone/>
              <a:defRPr sz="1250">
                <a:solidFill>
                  <a:srgbClr val="595959"/>
                </a:solidFill>
                <a:latin typeface="Garamond" panose="02020404030301010803" pitchFamily="18" charset="0"/>
              </a:defRPr>
            </a:lvl1pPr>
          </a:lstStyle>
          <a:p>
            <a:pPr lvl="0"/>
            <a:r>
              <a:rPr lang="en-US" dirty="0"/>
              <a:t>Highlight #3</a:t>
            </a:r>
          </a:p>
        </p:txBody>
      </p:sp>
      <p:sp>
        <p:nvSpPr>
          <p:cNvPr id="20" name="Title 27"/>
          <p:cNvSpPr>
            <a:spLocks noGrp="1"/>
          </p:cNvSpPr>
          <p:nvPr>
            <p:ph type="title"/>
          </p:nvPr>
        </p:nvSpPr>
        <p:spPr>
          <a:xfrm>
            <a:off x="155448" y="384048"/>
            <a:ext cx="7589520" cy="466344"/>
          </a:xfrm>
          <a:prstGeom prst="rect">
            <a:avLst/>
          </a:prstGeom>
        </p:spPr>
        <p:txBody>
          <a:bodyPr/>
          <a:lstStyle>
            <a:lvl1pPr>
              <a:defRPr sz="3000">
                <a:solidFill>
                  <a:schemeClr val="bg1"/>
                </a:solidFill>
              </a:defRPr>
            </a:lvl1pPr>
          </a:lstStyle>
          <a:p>
            <a:r>
              <a:rPr lang="en-US" dirty="0"/>
              <a:t>Click to edit Master title style</a:t>
            </a:r>
          </a:p>
        </p:txBody>
      </p:sp>
      <p:sp>
        <p:nvSpPr>
          <p:cNvPr id="21" name="Date Placeholder 28"/>
          <p:cNvSpPr>
            <a:spLocks noGrp="1"/>
          </p:cNvSpPr>
          <p:nvPr>
            <p:ph type="dt" sz="half" idx="21"/>
          </p:nvPr>
        </p:nvSpPr>
        <p:spPr>
          <a:xfrm>
            <a:off x="164592" y="832104"/>
            <a:ext cx="4434840" cy="649224"/>
          </a:xfrm>
          <a:prstGeom prst="rect">
            <a:avLst/>
          </a:prstGeom>
        </p:spPr>
        <p:txBody>
          <a:bodyPr/>
          <a:lstStyle>
            <a:lvl1pPr>
              <a:defRPr>
                <a:latin typeface="+mj-lt"/>
              </a:defRPr>
            </a:lvl1pPr>
          </a:lstStyle>
          <a:p>
            <a:r>
              <a:rPr lang="en-US" b="1" dirty="0">
                <a:solidFill>
                  <a:schemeClr val="bg1"/>
                </a:solidFill>
              </a:rPr>
              <a:t>Resilient estuaries &amp; coastal watersheds ─ </a:t>
            </a:r>
          </a:p>
          <a:p>
            <a:r>
              <a:rPr lang="en-US" b="1" dirty="0">
                <a:solidFill>
                  <a:schemeClr val="bg1"/>
                </a:solidFill>
              </a:rPr>
              <a:t>where human &amp; natural communities thrive…</a:t>
            </a:r>
          </a:p>
        </p:txBody>
      </p:sp>
      <p:sp>
        <p:nvSpPr>
          <p:cNvPr id="22" name="Content Placeholder 7"/>
          <p:cNvSpPr>
            <a:spLocks noGrp="1"/>
          </p:cNvSpPr>
          <p:nvPr>
            <p:ph sz="quarter" idx="22" hasCustomPrompt="1"/>
          </p:nvPr>
        </p:nvSpPr>
        <p:spPr>
          <a:xfrm>
            <a:off x="3977640" y="8201094"/>
            <a:ext cx="3291840" cy="566928"/>
          </a:xfrm>
          <a:prstGeom prst="rect">
            <a:avLst/>
          </a:prstGeom>
        </p:spPr>
        <p:txBody>
          <a:bodyPr/>
          <a:lstStyle>
            <a:lvl1pPr marL="0" indent="0">
              <a:buNone/>
              <a:defRPr sz="1250">
                <a:solidFill>
                  <a:srgbClr val="595959"/>
                </a:solidFill>
                <a:latin typeface="Garamond" panose="02020404030301010803" pitchFamily="18" charset="0"/>
              </a:defRPr>
            </a:lvl1pPr>
          </a:lstStyle>
          <a:p>
            <a:pPr lvl="0"/>
            <a:r>
              <a:rPr lang="en-US" dirty="0"/>
              <a:t>Highlight #4</a:t>
            </a:r>
          </a:p>
        </p:txBody>
      </p:sp>
      <p:sp>
        <p:nvSpPr>
          <p:cNvPr id="23" name="TextBox 22"/>
          <p:cNvSpPr txBox="1"/>
          <p:nvPr userDrawn="1"/>
        </p:nvSpPr>
        <p:spPr>
          <a:xfrm>
            <a:off x="3986389" y="5895226"/>
            <a:ext cx="3262432" cy="400110"/>
          </a:xfrm>
          <a:prstGeom prst="rect">
            <a:avLst/>
          </a:prstGeom>
          <a:solidFill>
            <a:srgbClr val="E3E3E3"/>
          </a:solidFill>
        </p:spPr>
        <p:txBody>
          <a:bodyPr wrap="none" rtlCol="0">
            <a:spAutoFit/>
          </a:bodyPr>
          <a:lstStyle/>
          <a:p>
            <a:r>
              <a:rPr lang="en-US" sz="2000" b="1" dirty="0">
                <a:solidFill>
                  <a:schemeClr val="tx1">
                    <a:lumMod val="65000"/>
                    <a:lumOff val="35000"/>
                  </a:schemeClr>
                </a:solidFill>
                <a:latin typeface="Garamond" panose="02020404030301010803" pitchFamily="18" charset="0"/>
              </a:rPr>
              <a:t>………………………………</a:t>
            </a:r>
            <a:endParaRPr lang="en-US" sz="2000" dirty="0"/>
          </a:p>
        </p:txBody>
      </p:sp>
      <p:sp>
        <p:nvSpPr>
          <p:cNvPr id="24" name="TextBox 23"/>
          <p:cNvSpPr txBox="1"/>
          <p:nvPr userDrawn="1"/>
        </p:nvSpPr>
        <p:spPr>
          <a:xfrm>
            <a:off x="3991032" y="6849713"/>
            <a:ext cx="3262432" cy="400110"/>
          </a:xfrm>
          <a:prstGeom prst="rect">
            <a:avLst/>
          </a:prstGeom>
          <a:solidFill>
            <a:srgbClr val="E3E3E3"/>
          </a:solidFill>
        </p:spPr>
        <p:txBody>
          <a:bodyPr wrap="none" rtlCol="0">
            <a:spAutoFit/>
          </a:bodyPr>
          <a:lstStyle/>
          <a:p>
            <a:r>
              <a:rPr lang="en-US" sz="2000" b="1" dirty="0">
                <a:solidFill>
                  <a:schemeClr val="tx1">
                    <a:lumMod val="65000"/>
                    <a:lumOff val="35000"/>
                  </a:schemeClr>
                </a:solidFill>
                <a:latin typeface="Garamond" panose="02020404030301010803" pitchFamily="18" charset="0"/>
              </a:rPr>
              <a:t>………………………………</a:t>
            </a:r>
            <a:endParaRPr lang="en-US" sz="2000" dirty="0"/>
          </a:p>
        </p:txBody>
      </p:sp>
      <p:sp>
        <p:nvSpPr>
          <p:cNvPr id="25" name="TextBox 24"/>
          <p:cNvSpPr txBox="1"/>
          <p:nvPr userDrawn="1"/>
        </p:nvSpPr>
        <p:spPr>
          <a:xfrm>
            <a:off x="3987373" y="7804200"/>
            <a:ext cx="3262432" cy="400110"/>
          </a:xfrm>
          <a:prstGeom prst="rect">
            <a:avLst/>
          </a:prstGeom>
          <a:solidFill>
            <a:srgbClr val="E3E3E3"/>
          </a:solidFill>
        </p:spPr>
        <p:txBody>
          <a:bodyPr wrap="none" rtlCol="0">
            <a:spAutoFit/>
          </a:bodyPr>
          <a:lstStyle/>
          <a:p>
            <a:r>
              <a:rPr lang="en-US" sz="2000" b="1" dirty="0">
                <a:solidFill>
                  <a:schemeClr val="tx1">
                    <a:lumMod val="65000"/>
                    <a:lumOff val="35000"/>
                  </a:schemeClr>
                </a:solidFill>
                <a:latin typeface="Garamond" panose="02020404030301010803" pitchFamily="18" charset="0"/>
              </a:rPr>
              <a:t>………………………………</a:t>
            </a:r>
            <a:endParaRPr lang="en-US" sz="2000" dirty="0"/>
          </a:p>
        </p:txBody>
      </p:sp>
    </p:spTree>
    <p:extLst>
      <p:ext uri="{BB962C8B-B14F-4D97-AF65-F5344CB8AC3E}">
        <p14:creationId xmlns:p14="http://schemas.microsoft.com/office/powerpoint/2010/main" val="8710918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age Two">
    <p:spTree>
      <p:nvGrpSpPr>
        <p:cNvPr id="1" name=""/>
        <p:cNvGrpSpPr/>
        <p:nvPr/>
      </p:nvGrpSpPr>
      <p:grpSpPr>
        <a:xfrm>
          <a:off x="0" y="0"/>
          <a:ext cx="0" cy="0"/>
          <a:chOff x="0" y="0"/>
          <a:chExt cx="0" cy="0"/>
        </a:xfrm>
      </p:grpSpPr>
      <p:sp>
        <p:nvSpPr>
          <p:cNvPr id="60" name="Rectangle 59"/>
          <p:cNvSpPr/>
          <p:nvPr userDrawn="1"/>
        </p:nvSpPr>
        <p:spPr>
          <a:xfrm>
            <a:off x="185018" y="6741977"/>
            <a:ext cx="7415784" cy="3056482"/>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chemeClr val="tx1">
                  <a:lumMod val="65000"/>
                  <a:lumOff val="35000"/>
                </a:schemeClr>
              </a:solidFill>
              <a:latin typeface="Garamond" panose="02020404030301010803" pitchFamily="18" charset="0"/>
            </a:endParaRPr>
          </a:p>
        </p:txBody>
      </p:sp>
      <p:sp>
        <p:nvSpPr>
          <p:cNvPr id="52" name="Rectangle 51"/>
          <p:cNvSpPr/>
          <p:nvPr userDrawn="1"/>
        </p:nvSpPr>
        <p:spPr>
          <a:xfrm>
            <a:off x="189352" y="263655"/>
            <a:ext cx="4384643" cy="2884162"/>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TextBox 54"/>
          <p:cNvSpPr txBox="1">
            <a:spLocks/>
          </p:cNvSpPr>
          <p:nvPr userDrawn="1"/>
        </p:nvSpPr>
        <p:spPr>
          <a:xfrm>
            <a:off x="188726" y="740744"/>
            <a:ext cx="4385269" cy="502920"/>
          </a:xfrm>
          <a:prstGeom prst="rect">
            <a:avLst/>
          </a:prstGeom>
          <a:solidFill>
            <a:srgbClr val="A3DFFF"/>
          </a:solidFill>
        </p:spPr>
        <p:txBody>
          <a:bodyPr wrap="square" lIns="0" rIns="0" rtlCol="0" anchor="ctr" anchorCtr="0">
            <a:normAutofit/>
          </a:bodyPr>
          <a:lstStyle/>
          <a:p>
            <a:pPr marL="34290">
              <a:lnSpc>
                <a:spcPts val="2200"/>
              </a:lnSpc>
              <a:spcAft>
                <a:spcPts val="600"/>
              </a:spcAft>
              <a:buClr>
                <a:schemeClr val="tx1">
                  <a:lumMod val="65000"/>
                  <a:lumOff val="35000"/>
                </a:schemeClr>
              </a:buClr>
              <a:buSzPct val="125000"/>
            </a:pPr>
            <a:endParaRPr lang="en-US" sz="1400" dirty="0">
              <a:solidFill>
                <a:schemeClr val="tx1">
                  <a:lumMod val="65000"/>
                  <a:lumOff val="35000"/>
                </a:schemeClr>
              </a:solidFill>
              <a:latin typeface="Garamond" panose="02020404030301010803" pitchFamily="18" charset="0"/>
            </a:endParaRPr>
          </a:p>
        </p:txBody>
      </p:sp>
      <p:sp>
        <p:nvSpPr>
          <p:cNvPr id="57" name="Rectangle 56"/>
          <p:cNvSpPr/>
          <p:nvPr userDrawn="1"/>
        </p:nvSpPr>
        <p:spPr>
          <a:xfrm>
            <a:off x="186861" y="3147817"/>
            <a:ext cx="4387744" cy="3593592"/>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endParaRPr>
          </a:p>
        </p:txBody>
      </p:sp>
      <p:sp>
        <p:nvSpPr>
          <p:cNvPr id="58" name="TextBox 57"/>
          <p:cNvSpPr txBox="1">
            <a:spLocks/>
          </p:cNvSpPr>
          <p:nvPr userDrawn="1"/>
        </p:nvSpPr>
        <p:spPr>
          <a:xfrm>
            <a:off x="188712" y="1682496"/>
            <a:ext cx="4389120" cy="502920"/>
          </a:xfrm>
          <a:prstGeom prst="rect">
            <a:avLst/>
          </a:prstGeom>
          <a:solidFill>
            <a:srgbClr val="A3DFFF"/>
          </a:solidFill>
        </p:spPr>
        <p:txBody>
          <a:bodyPr wrap="square" lIns="0" rIns="0" rtlCol="0" anchor="ctr" anchorCtr="0">
            <a:spAutoFit/>
          </a:bodyPr>
          <a:lstStyle/>
          <a:p>
            <a:pPr marL="34290">
              <a:lnSpc>
                <a:spcPts val="2200"/>
              </a:lnSpc>
              <a:spcAft>
                <a:spcPts val="600"/>
              </a:spcAft>
              <a:buClr>
                <a:schemeClr val="tx1">
                  <a:lumMod val="65000"/>
                  <a:lumOff val="35000"/>
                </a:schemeClr>
              </a:buClr>
              <a:buSzPct val="125000"/>
            </a:pPr>
            <a:endParaRPr lang="en-US" sz="1400" dirty="0">
              <a:solidFill>
                <a:schemeClr val="tx1">
                  <a:lumMod val="65000"/>
                  <a:lumOff val="35000"/>
                </a:schemeClr>
              </a:solidFill>
              <a:latin typeface="Garamond" panose="02020404030301010803" pitchFamily="18" charset="0"/>
            </a:endParaRPr>
          </a:p>
        </p:txBody>
      </p:sp>
      <p:sp>
        <p:nvSpPr>
          <p:cNvPr id="59" name="TextBox 58"/>
          <p:cNvSpPr txBox="1">
            <a:spLocks/>
          </p:cNvSpPr>
          <p:nvPr userDrawn="1"/>
        </p:nvSpPr>
        <p:spPr>
          <a:xfrm>
            <a:off x="185453" y="2630060"/>
            <a:ext cx="4389120" cy="521208"/>
          </a:xfrm>
          <a:prstGeom prst="rect">
            <a:avLst/>
          </a:prstGeom>
          <a:solidFill>
            <a:srgbClr val="A3DFFF"/>
          </a:solidFill>
        </p:spPr>
        <p:txBody>
          <a:bodyPr wrap="square" lIns="0" tIns="91440" rIns="0" bIns="91440" rtlCol="0" anchor="ctr" anchorCtr="0">
            <a:spAutoFit/>
          </a:bodyPr>
          <a:lstStyle/>
          <a:p>
            <a:pPr marL="34290">
              <a:lnSpc>
                <a:spcPts val="1000"/>
              </a:lnSpc>
              <a:spcAft>
                <a:spcPts val="600"/>
              </a:spcAft>
              <a:buClr>
                <a:schemeClr val="tx1">
                  <a:lumMod val="65000"/>
                  <a:lumOff val="35000"/>
                </a:schemeClr>
              </a:buClr>
              <a:buSzPct val="125000"/>
            </a:pPr>
            <a:endParaRPr lang="en-US" sz="1400" dirty="0">
              <a:solidFill>
                <a:schemeClr val="tx1">
                  <a:lumMod val="65000"/>
                  <a:lumOff val="35000"/>
                </a:schemeClr>
              </a:solidFill>
              <a:latin typeface="Garamond" panose="02020404030301010803" pitchFamily="18" charset="0"/>
            </a:endParaRPr>
          </a:p>
        </p:txBody>
      </p:sp>
      <p:sp>
        <p:nvSpPr>
          <p:cNvPr id="37" name="Content Placeholder 17"/>
          <p:cNvSpPr>
            <a:spLocks noGrp="1"/>
          </p:cNvSpPr>
          <p:nvPr>
            <p:ph sz="quarter" idx="16" hasCustomPrompt="1"/>
          </p:nvPr>
        </p:nvSpPr>
        <p:spPr>
          <a:xfrm>
            <a:off x="137160" y="2634024"/>
            <a:ext cx="4389120" cy="502920"/>
          </a:xfrm>
          <a:prstGeom prst="rect">
            <a:avLst/>
          </a:prstGeom>
        </p:spPr>
        <p:txBody>
          <a:bodyPr/>
          <a:lstStyle>
            <a:lvl1pPr marL="0" indent="0">
              <a:buNone/>
              <a:defRPr sz="1400" b="0">
                <a:solidFill>
                  <a:srgbClr val="595959"/>
                </a:solidFill>
                <a:latin typeface="Garamond" panose="02020404030301010803" pitchFamily="18" charset="0"/>
              </a:defRPr>
            </a:lvl1pPr>
          </a:lstStyle>
          <a:p>
            <a:pPr lvl="0"/>
            <a:r>
              <a:rPr lang="en-US"/>
              <a:t>Highlight #5</a:t>
            </a:r>
            <a:endParaRPr lang="en-US" dirty="0"/>
          </a:p>
        </p:txBody>
      </p:sp>
      <p:sp>
        <p:nvSpPr>
          <p:cNvPr id="35" name="Content Placeholder 17"/>
          <p:cNvSpPr>
            <a:spLocks noGrp="1"/>
          </p:cNvSpPr>
          <p:nvPr>
            <p:ph sz="quarter" idx="14" hasCustomPrompt="1"/>
          </p:nvPr>
        </p:nvSpPr>
        <p:spPr>
          <a:xfrm>
            <a:off x="137160" y="685800"/>
            <a:ext cx="4389120" cy="502920"/>
          </a:xfrm>
          <a:prstGeom prst="rect">
            <a:avLst/>
          </a:prstGeom>
        </p:spPr>
        <p:txBody>
          <a:bodyPr/>
          <a:lstStyle>
            <a:lvl1pPr marL="0" indent="0">
              <a:buNone/>
              <a:defRPr sz="1400" b="0" baseline="0">
                <a:solidFill>
                  <a:srgbClr val="595959"/>
                </a:solidFill>
                <a:latin typeface="Garamond" panose="02020404030301010803" pitchFamily="18" charset="0"/>
              </a:defRPr>
            </a:lvl1pPr>
          </a:lstStyle>
          <a:p>
            <a:pPr lvl="0"/>
            <a:r>
              <a:rPr lang="en-US" dirty="0"/>
              <a:t>Highlight #1</a:t>
            </a:r>
          </a:p>
        </p:txBody>
      </p:sp>
      <p:sp>
        <p:nvSpPr>
          <p:cNvPr id="36" name="Content Placeholder 17"/>
          <p:cNvSpPr>
            <a:spLocks noGrp="1"/>
          </p:cNvSpPr>
          <p:nvPr>
            <p:ph sz="quarter" idx="15" hasCustomPrompt="1"/>
          </p:nvPr>
        </p:nvSpPr>
        <p:spPr>
          <a:xfrm>
            <a:off x="137160" y="1691640"/>
            <a:ext cx="4389120" cy="502920"/>
          </a:xfrm>
          <a:prstGeom prst="rect">
            <a:avLst/>
          </a:prstGeom>
        </p:spPr>
        <p:txBody>
          <a:bodyPr/>
          <a:lstStyle>
            <a:lvl1pPr marL="0" indent="0">
              <a:buNone/>
              <a:defRPr sz="1400" b="0">
                <a:solidFill>
                  <a:srgbClr val="595959"/>
                </a:solidFill>
                <a:latin typeface="Garamond" panose="02020404030301010803" pitchFamily="18" charset="0"/>
              </a:defRPr>
            </a:lvl1pPr>
          </a:lstStyle>
          <a:p>
            <a:pPr lvl="0"/>
            <a:r>
              <a:rPr lang="en-US" dirty="0"/>
              <a:t>Highlight #3</a:t>
            </a:r>
          </a:p>
        </p:txBody>
      </p:sp>
      <p:sp>
        <p:nvSpPr>
          <p:cNvPr id="38" name="Content Placeholder 17"/>
          <p:cNvSpPr>
            <a:spLocks noGrp="1"/>
          </p:cNvSpPr>
          <p:nvPr>
            <p:ph sz="quarter" idx="17" hasCustomPrompt="1"/>
          </p:nvPr>
        </p:nvSpPr>
        <p:spPr>
          <a:xfrm>
            <a:off x="137160" y="1179576"/>
            <a:ext cx="4389120" cy="502920"/>
          </a:xfrm>
          <a:prstGeom prst="rect">
            <a:avLst/>
          </a:prstGeom>
        </p:spPr>
        <p:txBody>
          <a:bodyPr/>
          <a:lstStyle>
            <a:lvl1pPr marL="0" indent="0">
              <a:buNone/>
              <a:defRPr sz="1400" b="0">
                <a:solidFill>
                  <a:srgbClr val="595959"/>
                </a:solidFill>
                <a:latin typeface="Garamond" panose="02020404030301010803" pitchFamily="18" charset="0"/>
              </a:defRPr>
            </a:lvl1pPr>
          </a:lstStyle>
          <a:p>
            <a:pPr lvl="0"/>
            <a:r>
              <a:rPr lang="en-US" dirty="0"/>
              <a:t>Highlight #2</a:t>
            </a:r>
          </a:p>
        </p:txBody>
      </p:sp>
      <p:sp>
        <p:nvSpPr>
          <p:cNvPr id="39" name="Content Placeholder 17"/>
          <p:cNvSpPr>
            <a:spLocks noGrp="1"/>
          </p:cNvSpPr>
          <p:nvPr>
            <p:ph sz="quarter" idx="18" hasCustomPrompt="1"/>
          </p:nvPr>
        </p:nvSpPr>
        <p:spPr>
          <a:xfrm>
            <a:off x="137160" y="2167128"/>
            <a:ext cx="4389120" cy="502920"/>
          </a:xfrm>
          <a:prstGeom prst="rect">
            <a:avLst/>
          </a:prstGeom>
        </p:spPr>
        <p:txBody>
          <a:bodyPr/>
          <a:lstStyle>
            <a:lvl1pPr marL="0" indent="0">
              <a:buNone/>
              <a:defRPr sz="1400" b="0">
                <a:solidFill>
                  <a:srgbClr val="595959"/>
                </a:solidFill>
                <a:latin typeface="Garamond" panose="02020404030301010803" pitchFamily="18" charset="0"/>
              </a:defRPr>
            </a:lvl1pPr>
          </a:lstStyle>
          <a:p>
            <a:pPr lvl="0"/>
            <a:r>
              <a:rPr lang="en-US" dirty="0"/>
              <a:t>Highlight #4	</a:t>
            </a:r>
          </a:p>
        </p:txBody>
      </p:sp>
      <p:sp>
        <p:nvSpPr>
          <p:cNvPr id="48" name="Picture Placeholder 9"/>
          <p:cNvSpPr>
            <a:spLocks noGrp="1"/>
          </p:cNvSpPr>
          <p:nvPr>
            <p:ph type="pic" sz="quarter" idx="10" hasCustomPrompt="1"/>
          </p:nvPr>
        </p:nvSpPr>
        <p:spPr>
          <a:xfrm>
            <a:off x="4572000" y="265176"/>
            <a:ext cx="3017520" cy="2880360"/>
          </a:xfrm>
          <a:prstGeom prst="rect">
            <a:avLst/>
          </a:prstGeom>
        </p:spPr>
        <p:txBody>
          <a:bodyPr/>
          <a:lstStyle>
            <a:lvl1pPr marL="0" indent="0">
              <a:buNone/>
              <a:defRPr/>
            </a:lvl1pPr>
          </a:lstStyle>
          <a:p>
            <a:r>
              <a:rPr lang="en-US" dirty="0"/>
              <a:t>Map</a:t>
            </a:r>
          </a:p>
        </p:txBody>
      </p:sp>
      <p:sp>
        <p:nvSpPr>
          <p:cNvPr id="31" name="Rectangle 30"/>
          <p:cNvSpPr/>
          <p:nvPr userDrawn="1"/>
        </p:nvSpPr>
        <p:spPr>
          <a:xfrm>
            <a:off x="6264995" y="7389933"/>
            <a:ext cx="1246393" cy="1708160"/>
          </a:xfrm>
          <a:prstGeom prst="rect">
            <a:avLst/>
          </a:prstGeom>
        </p:spPr>
        <p:txBody>
          <a:bodyPr wrap="square" lIns="0" rIns="0">
            <a:spAutoFit/>
          </a:bodyPr>
          <a:lstStyle/>
          <a:p>
            <a:pPr algn="ctr"/>
            <a:r>
              <a:rPr lang="en-US" sz="1050" b="1" i="1" dirty="0">
                <a:solidFill>
                  <a:srgbClr val="444E65"/>
                </a:solidFill>
                <a:latin typeface="Garamond" panose="02020404030301010803" pitchFamily="18" charset="0"/>
              </a:rPr>
              <a:t>Weather data helps scientists and managers understand water circulation patterns, plant growth, shellfish and fish distribution, storm frequency and intensity and </a:t>
            </a:r>
          </a:p>
          <a:p>
            <a:pPr algn="ctr"/>
            <a:r>
              <a:rPr lang="en-US" sz="1050" b="1" i="1" dirty="0">
                <a:solidFill>
                  <a:srgbClr val="444E65"/>
                </a:solidFill>
                <a:latin typeface="Garamond" panose="02020404030301010803" pitchFamily="18" charset="0"/>
              </a:rPr>
              <a:t>much more…</a:t>
            </a:r>
          </a:p>
        </p:txBody>
      </p:sp>
      <p:sp>
        <p:nvSpPr>
          <p:cNvPr id="40" name="Content Placeholder 27"/>
          <p:cNvSpPr>
            <a:spLocks noGrp="1"/>
          </p:cNvSpPr>
          <p:nvPr>
            <p:ph sz="quarter" idx="19"/>
          </p:nvPr>
        </p:nvSpPr>
        <p:spPr>
          <a:xfrm>
            <a:off x="4535424" y="283464"/>
            <a:ext cx="3108960" cy="603504"/>
          </a:xfrm>
          <a:prstGeom prst="rect">
            <a:avLst/>
          </a:prstGeom>
        </p:spPr>
        <p:txBody>
          <a:bodyPr/>
          <a:lstStyle>
            <a:lvl1pPr marL="0" indent="0">
              <a:buNone/>
              <a:defRPr>
                <a:solidFill>
                  <a:srgbClr val="444E65"/>
                </a:solidFill>
              </a:defRPr>
            </a:lvl1pPr>
          </a:lstStyle>
          <a:p>
            <a:pPr lvl="0"/>
            <a:r>
              <a:rPr lang="en-US" dirty="0"/>
              <a:t>Click to edit Master text styles</a:t>
            </a:r>
          </a:p>
        </p:txBody>
      </p:sp>
      <p:sp>
        <p:nvSpPr>
          <p:cNvPr id="41" name="Content Placeholder 29"/>
          <p:cNvSpPr>
            <a:spLocks noGrp="1"/>
          </p:cNvSpPr>
          <p:nvPr>
            <p:ph sz="quarter" idx="20" hasCustomPrompt="1"/>
          </p:nvPr>
        </p:nvSpPr>
        <p:spPr>
          <a:xfrm>
            <a:off x="219456" y="301752"/>
            <a:ext cx="4206240" cy="466344"/>
          </a:xfrm>
          <a:prstGeom prst="rect">
            <a:avLst/>
          </a:prstGeom>
        </p:spPr>
        <p:txBody>
          <a:bodyPr lIns="0" rIns="0"/>
          <a:lstStyle>
            <a:lvl1pPr marL="0" indent="0">
              <a:buNone/>
              <a:defRPr sz="1800" b="1" baseline="0">
                <a:solidFill>
                  <a:srgbClr val="444E65"/>
                </a:solidFill>
                <a:latin typeface="Calibri-Light"/>
              </a:defRPr>
            </a:lvl1pPr>
          </a:lstStyle>
          <a:p>
            <a:pPr lvl="0"/>
            <a:r>
              <a:rPr lang="en-US" dirty="0"/>
              <a:t>How Is Our Estuary Changing?</a:t>
            </a:r>
          </a:p>
        </p:txBody>
      </p:sp>
      <p:sp>
        <p:nvSpPr>
          <p:cNvPr id="42" name="Content Placeholder 39"/>
          <p:cNvSpPr>
            <a:spLocks noGrp="1"/>
          </p:cNvSpPr>
          <p:nvPr>
            <p:ph sz="quarter" idx="21"/>
          </p:nvPr>
        </p:nvSpPr>
        <p:spPr>
          <a:xfrm>
            <a:off x="128016" y="3163824"/>
            <a:ext cx="4389120" cy="365760"/>
          </a:xfrm>
          <a:prstGeom prst="rect">
            <a:avLst/>
          </a:prstGeom>
        </p:spPr>
        <p:txBody>
          <a:bodyPr/>
          <a:lstStyle>
            <a:lvl1pPr marL="0" indent="0">
              <a:buNone/>
              <a:defRPr sz="1800">
                <a:solidFill>
                  <a:schemeClr val="bg1"/>
                </a:solidFill>
              </a:defRPr>
            </a:lvl1pPr>
          </a:lstStyle>
          <a:p>
            <a:pPr lvl="0"/>
            <a:r>
              <a:rPr lang="en-US" dirty="0"/>
              <a:t>Click to edit Master text styles</a:t>
            </a:r>
          </a:p>
        </p:txBody>
      </p:sp>
      <p:sp>
        <p:nvSpPr>
          <p:cNvPr id="44" name="Content Placeholder 48"/>
          <p:cNvSpPr>
            <a:spLocks noGrp="1"/>
          </p:cNvSpPr>
          <p:nvPr>
            <p:ph sz="quarter" idx="23"/>
          </p:nvPr>
        </p:nvSpPr>
        <p:spPr>
          <a:xfrm>
            <a:off x="2587752" y="5971032"/>
            <a:ext cx="2011680" cy="182880"/>
          </a:xfrm>
          <a:prstGeom prst="rect">
            <a:avLst/>
          </a:prstGeom>
        </p:spPr>
        <p:txBody>
          <a:bodyPr/>
          <a:lstStyle>
            <a:lvl1pPr marL="0" indent="0">
              <a:buNone/>
              <a:defRPr sz="1000" i="1">
                <a:solidFill>
                  <a:schemeClr val="bg1"/>
                </a:solidFill>
                <a:latin typeface="Garamond" panose="02020404030301010803" pitchFamily="18" charset="0"/>
              </a:defRPr>
            </a:lvl1pPr>
            <a:lvl2pPr>
              <a:defRPr sz="1000"/>
            </a:lvl2pPr>
            <a:lvl3pPr>
              <a:defRPr sz="1000"/>
            </a:lvl3pPr>
            <a:lvl4pPr>
              <a:defRPr sz="1000"/>
            </a:lvl4pPr>
            <a:lvl5pPr>
              <a:defRPr sz="1000"/>
            </a:lvl5pPr>
          </a:lstStyle>
          <a:p>
            <a:pPr lvl="0"/>
            <a:r>
              <a:rPr lang="en-US" dirty="0"/>
              <a:t>Click to edit Master text styles</a:t>
            </a:r>
          </a:p>
        </p:txBody>
      </p:sp>
      <p:sp>
        <p:nvSpPr>
          <p:cNvPr id="53" name="Content Placeholder 60"/>
          <p:cNvSpPr>
            <a:spLocks noGrp="1"/>
          </p:cNvSpPr>
          <p:nvPr>
            <p:ph sz="quarter" idx="32"/>
          </p:nvPr>
        </p:nvSpPr>
        <p:spPr>
          <a:xfrm>
            <a:off x="146304" y="9116568"/>
            <a:ext cx="2834640" cy="685800"/>
          </a:xfrm>
          <a:prstGeom prst="rect">
            <a:avLst/>
          </a:prstGeom>
        </p:spPr>
        <p:txBody>
          <a:bodyPr/>
          <a:lstStyle>
            <a:lvl1pPr marL="0" indent="0">
              <a:buNone/>
              <a:defRPr sz="1300"/>
            </a:lvl1pPr>
            <a:lvl5pPr>
              <a:defRPr/>
            </a:lvl5pPr>
          </a:lstStyle>
          <a:p>
            <a:pPr lvl="0"/>
            <a:r>
              <a:rPr lang="en-US" dirty="0"/>
              <a:t>Click to edit Master text styles</a:t>
            </a:r>
          </a:p>
        </p:txBody>
      </p:sp>
      <p:sp>
        <p:nvSpPr>
          <p:cNvPr id="54" name="Content Placeholder 60"/>
          <p:cNvSpPr>
            <a:spLocks noGrp="1"/>
          </p:cNvSpPr>
          <p:nvPr>
            <p:ph sz="quarter" idx="33"/>
          </p:nvPr>
        </p:nvSpPr>
        <p:spPr>
          <a:xfrm>
            <a:off x="3182112" y="9116568"/>
            <a:ext cx="2834640" cy="685800"/>
          </a:xfrm>
          <a:prstGeom prst="rect">
            <a:avLst/>
          </a:prstGeom>
        </p:spPr>
        <p:txBody>
          <a:bodyPr/>
          <a:lstStyle>
            <a:lvl1pPr marL="0" indent="0">
              <a:buNone/>
              <a:defRPr sz="1300"/>
            </a:lvl1pPr>
            <a:lvl5pPr>
              <a:defRPr/>
            </a:lvl5pPr>
          </a:lstStyle>
          <a:p>
            <a:pPr lvl="0"/>
            <a:r>
              <a:rPr lang="en-US" dirty="0"/>
              <a:t>Click to edit Master text styles</a:t>
            </a:r>
          </a:p>
        </p:txBody>
      </p:sp>
      <p:sp>
        <p:nvSpPr>
          <p:cNvPr id="43" name="TextBox 42"/>
          <p:cNvSpPr txBox="1"/>
          <p:nvPr userDrawn="1"/>
        </p:nvSpPr>
        <p:spPr>
          <a:xfrm>
            <a:off x="4539887" y="3904488"/>
            <a:ext cx="2023343" cy="1618392"/>
          </a:xfrm>
          <a:prstGeom prst="rect">
            <a:avLst/>
          </a:prstGeom>
          <a:noFill/>
        </p:spPr>
        <p:txBody>
          <a:bodyPr wrap="square" lIns="91440" rIns="91440" rtlCol="0">
            <a:spAutoFit/>
          </a:bodyPr>
          <a:lstStyle/>
          <a:p>
            <a:pPr>
              <a:lnSpc>
                <a:spcPts val="1700"/>
              </a:lnSpc>
            </a:pPr>
            <a:r>
              <a:rPr lang="en-US" sz="1400" b="1" dirty="0">
                <a:solidFill>
                  <a:srgbClr val="444E65"/>
                </a:solidFill>
                <a:latin typeface="Garamond" panose="02020404030301010803" pitchFamily="18" charset="0"/>
              </a:rPr>
              <a:t>WEATHER</a:t>
            </a:r>
            <a:r>
              <a:rPr lang="en-US" sz="1400" dirty="0">
                <a:solidFill>
                  <a:schemeClr val="tx1">
                    <a:lumMod val="75000"/>
                    <a:lumOff val="25000"/>
                  </a:schemeClr>
                </a:solidFill>
                <a:latin typeface="Garamond" panose="02020404030301010803" pitchFamily="18" charset="0"/>
              </a:rPr>
              <a:t> is what you see outside on any particular day in terms of precipitation, temperature, humidity, cloudiness, visibility and wind. </a:t>
            </a:r>
          </a:p>
          <a:p>
            <a:pPr>
              <a:lnSpc>
                <a:spcPts val="1700"/>
              </a:lnSpc>
            </a:pPr>
            <a:endParaRPr lang="en-US" sz="1400" b="1" dirty="0">
              <a:solidFill>
                <a:schemeClr val="tx1">
                  <a:lumMod val="65000"/>
                  <a:lumOff val="35000"/>
                </a:schemeClr>
              </a:solidFill>
              <a:latin typeface="Garamond" panose="02020404030301010803" pitchFamily="18" charset="0"/>
            </a:endParaRPr>
          </a:p>
        </p:txBody>
      </p:sp>
      <p:pic>
        <p:nvPicPr>
          <p:cNvPr id="45" name="Picture 44"/>
          <p:cNvPicPr>
            <a:picLocks noChangeAspect="1"/>
          </p:cNvPicPr>
          <p:nvPr userDrawn="1"/>
        </p:nvPicPr>
        <p:blipFill rotWithShape="1">
          <a:blip r:embed="rId2" cstate="print">
            <a:extLst>
              <a:ext uri="{28A0092B-C50C-407E-A947-70E740481C1C}">
                <a14:useLocalDpi xmlns:a14="http://schemas.microsoft.com/office/drawing/2010/main" val="0"/>
              </a:ext>
            </a:extLst>
          </a:blip>
          <a:srcRect l="40662" t="26318" r="19911" b="31518"/>
          <a:stretch/>
        </p:blipFill>
        <p:spPr>
          <a:xfrm>
            <a:off x="6380223" y="4036416"/>
            <a:ext cx="1276245" cy="1364841"/>
          </a:xfrm>
          <a:prstGeom prst="rect">
            <a:avLst/>
          </a:prstGeom>
        </p:spPr>
      </p:pic>
      <p:sp>
        <p:nvSpPr>
          <p:cNvPr id="46" name="TextBox 45"/>
          <p:cNvSpPr txBox="1"/>
          <p:nvPr userDrawn="1"/>
        </p:nvSpPr>
        <p:spPr>
          <a:xfrm>
            <a:off x="4532077" y="5388868"/>
            <a:ext cx="2764030" cy="964367"/>
          </a:xfrm>
          <a:prstGeom prst="rect">
            <a:avLst/>
          </a:prstGeom>
          <a:noFill/>
        </p:spPr>
        <p:txBody>
          <a:bodyPr wrap="square" lIns="91440" rIns="91440" rtlCol="0">
            <a:spAutoFit/>
          </a:bodyPr>
          <a:lstStyle/>
          <a:p>
            <a:pPr>
              <a:lnSpc>
                <a:spcPts val="1700"/>
              </a:lnSpc>
            </a:pPr>
            <a:r>
              <a:rPr lang="en-US" sz="1400" b="1" dirty="0">
                <a:solidFill>
                  <a:srgbClr val="444E65"/>
                </a:solidFill>
                <a:latin typeface="Garamond" panose="02020404030301010803" pitchFamily="18" charset="0"/>
              </a:rPr>
              <a:t>CLIMATE</a:t>
            </a:r>
            <a:r>
              <a:rPr lang="en-US" sz="1400" dirty="0">
                <a:solidFill>
                  <a:schemeClr val="tx1">
                    <a:lumMod val="75000"/>
                    <a:lumOff val="25000"/>
                  </a:schemeClr>
                </a:solidFill>
                <a:latin typeface="Garamond" panose="02020404030301010803" pitchFamily="18" charset="0"/>
              </a:rPr>
              <a:t> tells us the average daily weather for an extended period of time (years, decades, centuries) at a </a:t>
            </a:r>
          </a:p>
          <a:p>
            <a:pPr>
              <a:lnSpc>
                <a:spcPts val="1700"/>
              </a:lnSpc>
            </a:pPr>
            <a:r>
              <a:rPr lang="en-US" sz="1400" dirty="0">
                <a:solidFill>
                  <a:schemeClr val="tx1">
                    <a:lumMod val="75000"/>
                    <a:lumOff val="25000"/>
                  </a:schemeClr>
                </a:solidFill>
                <a:latin typeface="Garamond" panose="02020404030301010803" pitchFamily="18" charset="0"/>
              </a:rPr>
              <a:t>certain location. </a:t>
            </a:r>
          </a:p>
        </p:txBody>
      </p:sp>
      <p:sp>
        <p:nvSpPr>
          <p:cNvPr id="47" name="Rectangle 46"/>
          <p:cNvSpPr/>
          <p:nvPr userDrawn="1"/>
        </p:nvSpPr>
        <p:spPr>
          <a:xfrm>
            <a:off x="4531596" y="3149250"/>
            <a:ext cx="2769827" cy="656590"/>
          </a:xfrm>
          <a:prstGeom prst="rect">
            <a:avLst/>
          </a:prstGeom>
        </p:spPr>
        <p:txBody>
          <a:bodyPr wrap="square">
            <a:spAutoFit/>
          </a:bodyPr>
          <a:lstStyle/>
          <a:p>
            <a:pPr marL="0" indent="0">
              <a:lnSpc>
                <a:spcPts val="2200"/>
              </a:lnSpc>
              <a:spcBef>
                <a:spcPts val="0"/>
              </a:spcBef>
              <a:buNone/>
            </a:pPr>
            <a:r>
              <a:rPr lang="en-US" sz="1800" dirty="0">
                <a:solidFill>
                  <a:srgbClr val="444E65">
                    <a:alpha val="100000"/>
                  </a:srgbClr>
                </a:solidFill>
                <a:latin typeface="Calibri-Light"/>
                <a:cs typeface="Calibri-Light"/>
              </a:rPr>
              <a:t>Weather &amp; Climate – </a:t>
            </a:r>
          </a:p>
          <a:p>
            <a:pPr marL="0" indent="0">
              <a:lnSpc>
                <a:spcPts val="2200"/>
              </a:lnSpc>
              <a:spcBef>
                <a:spcPts val="0"/>
              </a:spcBef>
              <a:buNone/>
            </a:pPr>
            <a:r>
              <a:rPr lang="en-US" sz="1800" dirty="0">
                <a:solidFill>
                  <a:srgbClr val="444E65">
                    <a:alpha val="100000"/>
                  </a:srgbClr>
                </a:solidFill>
                <a:latin typeface="Calibri-Light"/>
                <a:cs typeface="Calibri-Light"/>
              </a:rPr>
              <a:t>What is the Difference?</a:t>
            </a:r>
          </a:p>
        </p:txBody>
      </p:sp>
      <p:sp>
        <p:nvSpPr>
          <p:cNvPr id="49" name="Content Placeholder 57"/>
          <p:cNvSpPr>
            <a:spLocks noGrp="1"/>
          </p:cNvSpPr>
          <p:nvPr>
            <p:ph sz="quarter" idx="30"/>
          </p:nvPr>
        </p:nvSpPr>
        <p:spPr>
          <a:xfrm>
            <a:off x="137160" y="6757416"/>
            <a:ext cx="4773168" cy="365760"/>
          </a:xfrm>
          <a:prstGeom prst="rect">
            <a:avLst/>
          </a:prstGeom>
        </p:spPr>
        <p:txBody>
          <a:bodyPr/>
          <a:lstStyle>
            <a:lvl1pPr marL="0" indent="0">
              <a:buNone/>
              <a:defRPr sz="1800"/>
            </a:lvl1pPr>
          </a:lstStyle>
          <a:p>
            <a:pPr lvl="0"/>
            <a:r>
              <a:rPr lang="en-US" dirty="0"/>
              <a:t>Click to edit Master text styles</a:t>
            </a:r>
          </a:p>
        </p:txBody>
      </p:sp>
      <p:sp>
        <p:nvSpPr>
          <p:cNvPr id="50" name="Content Placeholder 57"/>
          <p:cNvSpPr>
            <a:spLocks noGrp="1"/>
          </p:cNvSpPr>
          <p:nvPr>
            <p:ph sz="quarter" idx="34"/>
          </p:nvPr>
        </p:nvSpPr>
        <p:spPr>
          <a:xfrm>
            <a:off x="137160" y="7193280"/>
            <a:ext cx="2240280" cy="310896"/>
          </a:xfrm>
          <a:prstGeom prst="rect">
            <a:avLst/>
          </a:prstGeom>
        </p:spPr>
        <p:txBody>
          <a:bodyPr/>
          <a:lstStyle>
            <a:lvl1pPr marL="0" indent="0">
              <a:buNone/>
              <a:defRPr sz="1400"/>
            </a:lvl1pPr>
          </a:lstStyle>
          <a:p>
            <a:pPr lvl="0"/>
            <a:r>
              <a:rPr lang="en-US" dirty="0"/>
              <a:t>Click to edit Master text styles</a:t>
            </a:r>
          </a:p>
        </p:txBody>
      </p:sp>
      <p:sp>
        <p:nvSpPr>
          <p:cNvPr id="51" name="Picture Placeholder 9"/>
          <p:cNvSpPr>
            <a:spLocks noGrp="1"/>
          </p:cNvSpPr>
          <p:nvPr>
            <p:ph type="pic" sz="quarter" idx="11"/>
          </p:nvPr>
        </p:nvSpPr>
        <p:spPr>
          <a:xfrm>
            <a:off x="228600" y="7342632"/>
            <a:ext cx="2971800" cy="1828800"/>
          </a:xfrm>
          <a:prstGeom prst="rect">
            <a:avLst/>
          </a:prstGeom>
        </p:spPr>
        <p:txBody>
          <a:bodyPr/>
          <a:lstStyle/>
          <a:p>
            <a:endParaRPr lang="en-US" dirty="0"/>
          </a:p>
        </p:txBody>
      </p:sp>
      <p:sp>
        <p:nvSpPr>
          <p:cNvPr id="56" name="Picture Placeholder 11"/>
          <p:cNvSpPr>
            <a:spLocks noGrp="1"/>
          </p:cNvSpPr>
          <p:nvPr>
            <p:ph type="pic" sz="quarter" idx="35"/>
          </p:nvPr>
        </p:nvSpPr>
        <p:spPr>
          <a:xfrm>
            <a:off x="3255264" y="7342632"/>
            <a:ext cx="2971800" cy="1828800"/>
          </a:xfrm>
          <a:prstGeom prst="rect">
            <a:avLst/>
          </a:prstGeom>
        </p:spPr>
        <p:txBody>
          <a:bodyPr/>
          <a:lstStyle/>
          <a:p>
            <a:endParaRPr lang="en-US" dirty="0"/>
          </a:p>
        </p:txBody>
      </p:sp>
      <p:grpSp>
        <p:nvGrpSpPr>
          <p:cNvPr id="2" name="Group 1"/>
          <p:cNvGrpSpPr/>
          <p:nvPr userDrawn="1"/>
        </p:nvGrpSpPr>
        <p:grpSpPr>
          <a:xfrm>
            <a:off x="223284" y="6357660"/>
            <a:ext cx="4429757" cy="212078"/>
            <a:chOff x="223284" y="6529777"/>
            <a:chExt cx="4429757" cy="212078"/>
          </a:xfrm>
        </p:grpSpPr>
        <p:sp>
          <p:nvSpPr>
            <p:cNvPr id="63" name="TextBox 62"/>
            <p:cNvSpPr txBox="1"/>
            <p:nvPr userDrawn="1"/>
          </p:nvSpPr>
          <p:spPr>
            <a:xfrm>
              <a:off x="2784270" y="6534106"/>
              <a:ext cx="817853" cy="207749"/>
            </a:xfrm>
            <a:prstGeom prst="rect">
              <a:avLst/>
            </a:prstGeom>
            <a:noFill/>
          </p:spPr>
          <p:txBody>
            <a:bodyPr wrap="none" rtlCol="0">
              <a:spAutoFit/>
            </a:bodyPr>
            <a:lstStyle/>
            <a:p>
              <a:r>
                <a:rPr lang="en-US" sz="750" b="1" dirty="0">
                  <a:solidFill>
                    <a:schemeClr val="bg1">
                      <a:lumMod val="95000"/>
                    </a:schemeClr>
                  </a:solidFill>
                  <a:latin typeface="Arial" panose="020B0604020202020204" pitchFamily="34" charset="0"/>
                  <a:cs typeface="Arial" panose="020B0604020202020204" pitchFamily="34" charset="0"/>
                </a:rPr>
                <a:t>Not Changing</a:t>
              </a:r>
            </a:p>
          </p:txBody>
        </p:sp>
        <p:sp>
          <p:nvSpPr>
            <p:cNvPr id="64" name="Rectangle 63"/>
            <p:cNvSpPr>
              <a:spLocks/>
            </p:cNvSpPr>
            <p:nvPr userDrawn="1"/>
          </p:nvSpPr>
          <p:spPr>
            <a:xfrm>
              <a:off x="2472597" y="6559977"/>
              <a:ext cx="365760" cy="13716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65" name="Straight Connector 64"/>
            <p:cNvCxnSpPr/>
            <p:nvPr userDrawn="1"/>
          </p:nvCxnSpPr>
          <p:spPr>
            <a:xfrm>
              <a:off x="2610853" y="6628205"/>
              <a:ext cx="9144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66" name="TextBox 65"/>
            <p:cNvSpPr txBox="1"/>
            <p:nvPr userDrawn="1"/>
          </p:nvSpPr>
          <p:spPr>
            <a:xfrm>
              <a:off x="1795065" y="6529777"/>
              <a:ext cx="720069" cy="207749"/>
            </a:xfrm>
            <a:prstGeom prst="rect">
              <a:avLst/>
            </a:prstGeom>
            <a:noFill/>
          </p:spPr>
          <p:txBody>
            <a:bodyPr wrap="none" rtlCol="0">
              <a:spAutoFit/>
            </a:bodyPr>
            <a:lstStyle/>
            <a:p>
              <a:r>
                <a:rPr lang="en-US" sz="750" b="1" dirty="0">
                  <a:solidFill>
                    <a:schemeClr val="bg1">
                      <a:lumMod val="95000"/>
                    </a:schemeClr>
                  </a:solidFill>
                  <a:latin typeface="Arial" panose="020B0604020202020204" pitchFamily="34" charset="0"/>
                  <a:cs typeface="Arial" panose="020B0604020202020204" pitchFamily="34" charset="0"/>
                </a:rPr>
                <a:t>Increasing  </a:t>
              </a:r>
            </a:p>
          </p:txBody>
        </p:sp>
        <p:sp>
          <p:nvSpPr>
            <p:cNvPr id="67" name="Rectangle 66"/>
            <p:cNvSpPr>
              <a:spLocks/>
            </p:cNvSpPr>
            <p:nvPr userDrawn="1"/>
          </p:nvSpPr>
          <p:spPr>
            <a:xfrm>
              <a:off x="1476915" y="6559532"/>
              <a:ext cx="365760" cy="137160"/>
            </a:xfrm>
            <a:prstGeom prst="rect">
              <a:avLst/>
            </a:prstGeom>
            <a:solidFill>
              <a:srgbClr val="247B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8" name="TextBox 67"/>
            <p:cNvSpPr txBox="1"/>
            <p:nvPr userDrawn="1"/>
          </p:nvSpPr>
          <p:spPr>
            <a:xfrm>
              <a:off x="1604601" y="6559587"/>
              <a:ext cx="104196" cy="138499"/>
            </a:xfrm>
            <a:prstGeom prst="rect">
              <a:avLst/>
            </a:prstGeom>
            <a:noFill/>
          </p:spPr>
          <p:txBody>
            <a:bodyPr wrap="none" lIns="0" tIns="0" rIns="0" bIns="0" rtlCol="0">
              <a:spAutoFit/>
            </a:bodyPr>
            <a:lstStyle/>
            <a:p>
              <a:r>
                <a:rPr lang="en-US" sz="900" b="1" dirty="0">
                  <a:solidFill>
                    <a:schemeClr val="bg1"/>
                  </a:solidFill>
                  <a:latin typeface="Calibri" panose="020F0502020204030204" pitchFamily="34" charset="0"/>
                </a:rPr>
                <a:t>↑</a:t>
              </a:r>
              <a:endParaRPr lang="en-US" sz="900" b="1" dirty="0">
                <a:solidFill>
                  <a:schemeClr val="bg1"/>
                </a:solidFill>
              </a:endParaRPr>
            </a:p>
          </p:txBody>
        </p:sp>
        <p:sp>
          <p:nvSpPr>
            <p:cNvPr id="69" name="TextBox 68"/>
            <p:cNvSpPr txBox="1"/>
            <p:nvPr userDrawn="1"/>
          </p:nvSpPr>
          <p:spPr>
            <a:xfrm>
              <a:off x="3924957" y="6534106"/>
              <a:ext cx="728084" cy="207749"/>
            </a:xfrm>
            <a:prstGeom prst="rect">
              <a:avLst/>
            </a:prstGeom>
            <a:noFill/>
          </p:spPr>
          <p:txBody>
            <a:bodyPr wrap="none" rtlCol="0">
              <a:spAutoFit/>
            </a:bodyPr>
            <a:lstStyle/>
            <a:p>
              <a:r>
                <a:rPr lang="en-US" sz="750" b="1" dirty="0">
                  <a:solidFill>
                    <a:schemeClr val="bg1">
                      <a:lumMod val="95000"/>
                    </a:schemeClr>
                  </a:solidFill>
                  <a:latin typeface="Arial" panose="020B0604020202020204" pitchFamily="34" charset="0"/>
                  <a:cs typeface="Arial" panose="020B0604020202020204" pitchFamily="34" charset="0"/>
                </a:rPr>
                <a:t>Decreasing </a:t>
              </a:r>
            </a:p>
          </p:txBody>
        </p:sp>
        <p:sp>
          <p:nvSpPr>
            <p:cNvPr id="70" name="Rectangle 69"/>
            <p:cNvSpPr>
              <a:spLocks/>
            </p:cNvSpPr>
            <p:nvPr userDrawn="1"/>
          </p:nvSpPr>
          <p:spPr>
            <a:xfrm>
              <a:off x="3609317" y="6565271"/>
              <a:ext cx="365760" cy="137160"/>
            </a:xfrm>
            <a:prstGeom prst="rect">
              <a:avLst/>
            </a:prstGeom>
            <a:solidFill>
              <a:srgbClr val="A3D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1" name="TextBox 70"/>
            <p:cNvSpPr txBox="1"/>
            <p:nvPr userDrawn="1"/>
          </p:nvSpPr>
          <p:spPr>
            <a:xfrm flipV="1">
              <a:off x="3739037" y="6566873"/>
              <a:ext cx="104196" cy="138499"/>
            </a:xfrm>
            <a:prstGeom prst="rect">
              <a:avLst/>
            </a:prstGeom>
            <a:noFill/>
          </p:spPr>
          <p:txBody>
            <a:bodyPr wrap="none" lIns="0" tIns="0" rIns="0" bIns="0" rtlCol="0">
              <a:spAutoFit/>
            </a:bodyPr>
            <a:lstStyle/>
            <a:p>
              <a:r>
                <a:rPr lang="en-US" sz="900" b="1" dirty="0">
                  <a:solidFill>
                    <a:schemeClr val="bg1"/>
                  </a:solidFill>
                  <a:latin typeface="Calibri" panose="020F0502020204030204" pitchFamily="34" charset="0"/>
                </a:rPr>
                <a:t>↑</a:t>
              </a:r>
              <a:endParaRPr lang="en-US" sz="900" b="1" dirty="0">
                <a:solidFill>
                  <a:schemeClr val="bg1"/>
                </a:solidFill>
              </a:endParaRPr>
            </a:p>
          </p:txBody>
        </p:sp>
        <p:sp>
          <p:nvSpPr>
            <p:cNvPr id="72" name="TextBox 71"/>
            <p:cNvSpPr txBox="1"/>
            <p:nvPr userDrawn="1"/>
          </p:nvSpPr>
          <p:spPr>
            <a:xfrm>
              <a:off x="537022" y="6530563"/>
              <a:ext cx="933269" cy="207749"/>
            </a:xfrm>
            <a:prstGeom prst="rect">
              <a:avLst/>
            </a:prstGeom>
            <a:noFill/>
          </p:spPr>
          <p:txBody>
            <a:bodyPr wrap="none" lIns="91440" tIns="45720" rIns="91440" bIns="45720" rtlCol="0">
              <a:spAutoFit/>
            </a:bodyPr>
            <a:lstStyle/>
            <a:p>
              <a:r>
                <a:rPr lang="en-US" sz="750" b="1" dirty="0">
                  <a:solidFill>
                    <a:schemeClr val="bg1">
                      <a:lumMod val="95000"/>
                    </a:schemeClr>
                  </a:solidFill>
                  <a:latin typeface="Arial" panose="020B0604020202020204" pitchFamily="34" charset="0"/>
                  <a:cs typeface="Arial" panose="020B0604020202020204" pitchFamily="34" charset="0"/>
                </a:rPr>
                <a:t>Insufficient Data</a:t>
              </a:r>
            </a:p>
          </p:txBody>
        </p:sp>
        <p:sp>
          <p:nvSpPr>
            <p:cNvPr id="73" name="Rectangle 72"/>
            <p:cNvSpPr>
              <a:spLocks/>
            </p:cNvSpPr>
            <p:nvPr userDrawn="1"/>
          </p:nvSpPr>
          <p:spPr>
            <a:xfrm>
              <a:off x="223284" y="6560922"/>
              <a:ext cx="365760" cy="1371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bg1">
                      <a:lumMod val="65000"/>
                    </a:schemeClr>
                  </a:solidFill>
                </a:rPr>
                <a:t>X</a:t>
              </a:r>
            </a:p>
          </p:txBody>
        </p:sp>
      </p:grpSp>
    </p:spTree>
    <p:extLst>
      <p:ext uri="{BB962C8B-B14F-4D97-AF65-F5344CB8AC3E}">
        <p14:creationId xmlns:p14="http://schemas.microsoft.com/office/powerpoint/2010/main" val="19996539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age Three">
    <p:spTree>
      <p:nvGrpSpPr>
        <p:cNvPr id="1" name=""/>
        <p:cNvGrpSpPr/>
        <p:nvPr/>
      </p:nvGrpSpPr>
      <p:grpSpPr>
        <a:xfrm>
          <a:off x="0" y="0"/>
          <a:ext cx="0" cy="0"/>
          <a:chOff x="0" y="0"/>
          <a:chExt cx="0" cy="0"/>
        </a:xfrm>
      </p:grpSpPr>
      <p:sp>
        <p:nvSpPr>
          <p:cNvPr id="9" name="TextBox 8"/>
          <p:cNvSpPr txBox="1"/>
          <p:nvPr userDrawn="1"/>
        </p:nvSpPr>
        <p:spPr>
          <a:xfrm>
            <a:off x="182880" y="649224"/>
            <a:ext cx="7406640" cy="1280160"/>
          </a:xfrm>
          <a:prstGeom prst="rect">
            <a:avLst/>
          </a:prstGeom>
          <a:solidFill>
            <a:srgbClr val="444E65"/>
          </a:solidFill>
        </p:spPr>
        <p:txBody>
          <a:bodyPr wrap="square" lIns="45720" tIns="45720" rIns="45720" bIns="45720" rtlCol="0">
            <a:spAutoFit/>
          </a:bodyPr>
          <a:lstStyle/>
          <a:p>
            <a:pPr>
              <a:lnSpc>
                <a:spcPts val="1700"/>
              </a:lnSpc>
            </a:pPr>
            <a:endParaRPr lang="en-US" sz="1250" dirty="0">
              <a:solidFill>
                <a:schemeClr val="bg1"/>
              </a:solidFill>
              <a:latin typeface="Garamond" panose="02020404030301010803" pitchFamily="18" charset="0"/>
            </a:endParaRPr>
          </a:p>
        </p:txBody>
      </p:sp>
      <p:sp>
        <p:nvSpPr>
          <p:cNvPr id="14" name="Content Placeholder 12"/>
          <p:cNvSpPr>
            <a:spLocks noGrp="1"/>
          </p:cNvSpPr>
          <p:nvPr>
            <p:ph sz="quarter" idx="13" hasCustomPrompt="1"/>
          </p:nvPr>
        </p:nvSpPr>
        <p:spPr>
          <a:xfrm>
            <a:off x="182880" y="649224"/>
            <a:ext cx="7406640" cy="1280160"/>
          </a:xfrm>
          <a:prstGeom prst="rect">
            <a:avLst/>
          </a:prstGeom>
        </p:spPr>
        <p:txBody>
          <a:bodyPr/>
          <a:lstStyle>
            <a:lvl1pPr marL="0" indent="0">
              <a:buNone/>
              <a:defRPr sz="1300">
                <a:solidFill>
                  <a:schemeClr val="bg1"/>
                </a:solidFill>
                <a:latin typeface="Garamond" panose="02020404030301010803" pitchFamily="18" charset="0"/>
              </a:defRPr>
            </a:lvl1pPr>
          </a:lstStyle>
          <a:p>
            <a:pPr lvl="0"/>
            <a:r>
              <a:rPr lang="en-US" dirty="0"/>
              <a:t>Case Study introduction</a:t>
            </a:r>
          </a:p>
        </p:txBody>
      </p:sp>
      <p:sp>
        <p:nvSpPr>
          <p:cNvPr id="20" name="Content Placeholder 22"/>
          <p:cNvSpPr>
            <a:spLocks noGrp="1"/>
          </p:cNvSpPr>
          <p:nvPr>
            <p:ph sz="quarter" idx="18" hasCustomPrompt="1"/>
          </p:nvPr>
        </p:nvSpPr>
        <p:spPr>
          <a:xfrm>
            <a:off x="155448" y="4334256"/>
            <a:ext cx="4434840" cy="1307592"/>
          </a:xfrm>
          <a:prstGeom prst="rect">
            <a:avLst/>
          </a:prstGeom>
        </p:spPr>
        <p:txBody>
          <a:bodyPr/>
          <a:lstStyle>
            <a:lvl1pPr marL="0" indent="0">
              <a:buNone/>
              <a:defRPr sz="1300" baseline="0">
                <a:solidFill>
                  <a:srgbClr val="595959"/>
                </a:solidFill>
                <a:latin typeface="Garamond" panose="02020404030301010803" pitchFamily="18" charset="0"/>
              </a:defRPr>
            </a:lvl1pPr>
          </a:lstStyle>
          <a:p>
            <a:pPr lvl="0"/>
            <a:r>
              <a:rPr lang="en-US" dirty="0"/>
              <a:t>Explanatory text related to case study plot #1</a:t>
            </a:r>
          </a:p>
        </p:txBody>
      </p:sp>
      <p:sp>
        <p:nvSpPr>
          <p:cNvPr id="7" name="Rectangle 6"/>
          <p:cNvSpPr/>
          <p:nvPr userDrawn="1"/>
        </p:nvSpPr>
        <p:spPr>
          <a:xfrm>
            <a:off x="180398" y="2008526"/>
            <a:ext cx="4480560" cy="679970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userDrawn="1"/>
        </p:nvSpPr>
        <p:spPr>
          <a:xfrm>
            <a:off x="182880" y="487064"/>
            <a:ext cx="7406640" cy="109841"/>
          </a:xfrm>
          <a:prstGeom prst="rect">
            <a:avLst/>
          </a:prstGeom>
          <a:solidFill>
            <a:srgbClr val="A3D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userDrawn="1"/>
        </p:nvSpPr>
        <p:spPr>
          <a:xfrm>
            <a:off x="188122" y="8914548"/>
            <a:ext cx="7406640" cy="830997"/>
          </a:xfrm>
          <a:prstGeom prst="rect">
            <a:avLst/>
          </a:prstGeom>
          <a:noFill/>
        </p:spPr>
        <p:txBody>
          <a:bodyPr wrap="square" lIns="0" rIns="0" rtlCol="0">
            <a:spAutoFit/>
          </a:bodyPr>
          <a:lstStyle/>
          <a:p>
            <a:pPr algn="ctr"/>
            <a:r>
              <a:rPr lang="en-US" sz="1600" b="1" dirty="0">
                <a:solidFill>
                  <a:srgbClr val="444E65"/>
                </a:solidFill>
                <a:latin typeface="+mj-lt"/>
              </a:rPr>
              <a:t>Water Quality is a MAJOR Driver of Ecosystem Change</a:t>
            </a:r>
          </a:p>
          <a:p>
            <a:pPr algn="ctr"/>
            <a:r>
              <a:rPr lang="en-US" sz="1600" dirty="0">
                <a:solidFill>
                  <a:srgbClr val="444E65"/>
                </a:solidFill>
                <a:latin typeface="+mj-lt"/>
              </a:rPr>
              <a:t>What happens on the land affects the quality of the water and the health</a:t>
            </a:r>
          </a:p>
          <a:p>
            <a:pPr algn="ctr"/>
            <a:r>
              <a:rPr lang="en-US" sz="1600" dirty="0">
                <a:solidFill>
                  <a:srgbClr val="444E65"/>
                </a:solidFill>
                <a:latin typeface="+mj-lt"/>
              </a:rPr>
              <a:t> of the plants and animals that live in the estuary. </a:t>
            </a:r>
            <a:r>
              <a:rPr lang="en-US" sz="1600" b="1" dirty="0">
                <a:solidFill>
                  <a:srgbClr val="444E65"/>
                </a:solidFill>
                <a:latin typeface="+mj-lt"/>
              </a:rPr>
              <a:t>  </a:t>
            </a:r>
          </a:p>
        </p:txBody>
      </p:sp>
      <p:sp>
        <p:nvSpPr>
          <p:cNvPr id="11" name="Picture Placeholder 9"/>
          <p:cNvSpPr>
            <a:spLocks noGrp="1"/>
          </p:cNvSpPr>
          <p:nvPr>
            <p:ph type="pic" sz="quarter" idx="10" hasCustomPrompt="1"/>
          </p:nvPr>
        </p:nvSpPr>
        <p:spPr>
          <a:xfrm>
            <a:off x="4645152" y="2002536"/>
            <a:ext cx="2926080" cy="2935224"/>
          </a:xfrm>
          <a:prstGeom prst="rect">
            <a:avLst/>
          </a:prstGeom>
        </p:spPr>
        <p:txBody>
          <a:bodyPr/>
          <a:lstStyle>
            <a:lvl1pPr marL="0" indent="0">
              <a:buNone/>
              <a:defRPr/>
            </a:lvl1pPr>
          </a:lstStyle>
          <a:p>
            <a:r>
              <a:rPr lang="en-US" dirty="0"/>
              <a:t>Trend map</a:t>
            </a:r>
          </a:p>
        </p:txBody>
      </p:sp>
      <p:sp>
        <p:nvSpPr>
          <p:cNvPr id="12" name="Picture Placeholder 9"/>
          <p:cNvSpPr>
            <a:spLocks noGrp="1"/>
          </p:cNvSpPr>
          <p:nvPr>
            <p:ph type="pic" sz="quarter" idx="11"/>
          </p:nvPr>
        </p:nvSpPr>
        <p:spPr>
          <a:xfrm>
            <a:off x="4645152" y="4919472"/>
            <a:ext cx="2935224" cy="3904488"/>
          </a:xfrm>
          <a:prstGeom prst="rect">
            <a:avLst/>
          </a:prstGeom>
        </p:spPr>
        <p:txBody>
          <a:bodyPr/>
          <a:lstStyle>
            <a:lvl1pPr marL="0" indent="0">
              <a:buNone/>
              <a:defRPr/>
            </a:lvl1pPr>
          </a:lstStyle>
          <a:p>
            <a:endParaRPr lang="en-US" dirty="0"/>
          </a:p>
        </p:txBody>
      </p:sp>
      <p:sp>
        <p:nvSpPr>
          <p:cNvPr id="13" name="Content Placeholder 12"/>
          <p:cNvSpPr>
            <a:spLocks noGrp="1"/>
          </p:cNvSpPr>
          <p:nvPr>
            <p:ph sz="quarter" idx="12" hasCustomPrompt="1"/>
          </p:nvPr>
        </p:nvSpPr>
        <p:spPr>
          <a:xfrm>
            <a:off x="128016" y="164592"/>
            <a:ext cx="4471416" cy="365760"/>
          </a:xfrm>
          <a:prstGeom prst="rect">
            <a:avLst/>
          </a:prstGeom>
        </p:spPr>
        <p:txBody>
          <a:bodyPr/>
          <a:lstStyle>
            <a:lvl1pPr marL="0" indent="0">
              <a:buNone/>
              <a:defRPr/>
            </a:lvl1pPr>
          </a:lstStyle>
          <a:p>
            <a:pPr lvl="0"/>
            <a:r>
              <a:rPr lang="en-US" dirty="0"/>
              <a:t>Case Study Title</a:t>
            </a:r>
          </a:p>
        </p:txBody>
      </p:sp>
      <p:sp>
        <p:nvSpPr>
          <p:cNvPr id="15" name="Content Placeholder 12"/>
          <p:cNvSpPr>
            <a:spLocks noGrp="1"/>
          </p:cNvSpPr>
          <p:nvPr>
            <p:ph sz="quarter" idx="14" hasCustomPrompt="1"/>
          </p:nvPr>
        </p:nvSpPr>
        <p:spPr>
          <a:xfrm>
            <a:off x="155448" y="1975104"/>
            <a:ext cx="2082784" cy="329184"/>
          </a:xfrm>
          <a:prstGeom prst="rect">
            <a:avLst/>
          </a:prstGeom>
        </p:spPr>
        <p:txBody>
          <a:bodyPr/>
          <a:lstStyle>
            <a:lvl1pPr marL="0" indent="0">
              <a:buNone/>
              <a:defRPr sz="1800" b="0">
                <a:solidFill>
                  <a:srgbClr val="444E65"/>
                </a:solidFill>
                <a:latin typeface="+mn-lt"/>
              </a:defRPr>
            </a:lvl1pPr>
          </a:lstStyle>
          <a:p>
            <a:pPr lvl="0"/>
            <a:r>
              <a:rPr lang="en-US" dirty="0"/>
              <a:t>Case study topic #1</a:t>
            </a:r>
          </a:p>
        </p:txBody>
      </p:sp>
      <p:sp>
        <p:nvSpPr>
          <p:cNvPr id="16" name="Content Placeholder 12"/>
          <p:cNvSpPr>
            <a:spLocks noGrp="1"/>
          </p:cNvSpPr>
          <p:nvPr>
            <p:ph sz="quarter" idx="15" hasCustomPrompt="1"/>
          </p:nvPr>
        </p:nvSpPr>
        <p:spPr>
          <a:xfrm>
            <a:off x="155447" y="5385816"/>
            <a:ext cx="2082785" cy="346620"/>
          </a:xfrm>
          <a:prstGeom prst="rect">
            <a:avLst/>
          </a:prstGeom>
        </p:spPr>
        <p:txBody>
          <a:bodyPr/>
          <a:lstStyle>
            <a:lvl1pPr marL="0" indent="0">
              <a:buNone/>
              <a:defRPr sz="1800" b="0">
                <a:solidFill>
                  <a:srgbClr val="444E65"/>
                </a:solidFill>
                <a:latin typeface="+mn-lt"/>
              </a:defRPr>
            </a:lvl1pPr>
          </a:lstStyle>
          <a:p>
            <a:pPr lvl="0"/>
            <a:r>
              <a:rPr lang="en-US" dirty="0"/>
              <a:t>Case study topic #2</a:t>
            </a:r>
          </a:p>
        </p:txBody>
      </p:sp>
      <p:sp>
        <p:nvSpPr>
          <p:cNvPr id="17" name="Picture Placeholder 18"/>
          <p:cNvSpPr>
            <a:spLocks noGrp="1"/>
          </p:cNvSpPr>
          <p:nvPr>
            <p:ph type="pic" sz="quarter" idx="16" hasCustomPrompt="1"/>
          </p:nvPr>
        </p:nvSpPr>
        <p:spPr>
          <a:xfrm>
            <a:off x="237744" y="2304288"/>
            <a:ext cx="3017520" cy="2011680"/>
          </a:xfrm>
          <a:prstGeom prst="rect">
            <a:avLst/>
          </a:prstGeom>
        </p:spPr>
        <p:txBody>
          <a:bodyPr/>
          <a:lstStyle>
            <a:lvl1pPr marL="0" indent="0">
              <a:buNone/>
              <a:defRPr/>
            </a:lvl1pPr>
          </a:lstStyle>
          <a:p>
            <a:r>
              <a:rPr lang="en-US" dirty="0"/>
              <a:t>Case study plot #1</a:t>
            </a:r>
          </a:p>
        </p:txBody>
      </p:sp>
      <p:sp>
        <p:nvSpPr>
          <p:cNvPr id="18" name="TextBox 17"/>
          <p:cNvSpPr txBox="1"/>
          <p:nvPr userDrawn="1"/>
        </p:nvSpPr>
        <p:spPr>
          <a:xfrm>
            <a:off x="3280148" y="2329450"/>
            <a:ext cx="1139560" cy="1546577"/>
          </a:xfrm>
          <a:prstGeom prst="rect">
            <a:avLst/>
          </a:prstGeom>
          <a:noFill/>
        </p:spPr>
        <p:txBody>
          <a:bodyPr wrap="square" rtlCol="0">
            <a:spAutoFit/>
          </a:bodyPr>
          <a:lstStyle/>
          <a:p>
            <a:pPr algn="ctr"/>
            <a:r>
              <a:rPr lang="en-US" sz="1050" b="1" i="1" dirty="0">
                <a:solidFill>
                  <a:srgbClr val="444E65"/>
                </a:solidFill>
                <a:latin typeface="Garamond" panose="02020404030301010803" pitchFamily="18" charset="0"/>
              </a:rPr>
              <a:t>A critical threshold value is used to determine if a water quality measurement is at a level where negative impacts may occur.</a:t>
            </a:r>
          </a:p>
        </p:txBody>
      </p:sp>
      <p:sp>
        <p:nvSpPr>
          <p:cNvPr id="19" name="Picture Placeholder 18"/>
          <p:cNvSpPr>
            <a:spLocks noGrp="1"/>
          </p:cNvSpPr>
          <p:nvPr>
            <p:ph type="pic" sz="quarter" idx="17" hasCustomPrompt="1"/>
          </p:nvPr>
        </p:nvSpPr>
        <p:spPr>
          <a:xfrm>
            <a:off x="237744" y="5577840"/>
            <a:ext cx="3017520" cy="2011680"/>
          </a:xfrm>
          <a:prstGeom prst="rect">
            <a:avLst/>
          </a:prstGeom>
        </p:spPr>
        <p:txBody>
          <a:bodyPr/>
          <a:lstStyle>
            <a:lvl1pPr marL="0" indent="0">
              <a:buNone/>
              <a:defRPr/>
            </a:lvl1pPr>
          </a:lstStyle>
          <a:p>
            <a:r>
              <a:rPr lang="en-US" dirty="0"/>
              <a:t>Case study plot #2</a:t>
            </a:r>
          </a:p>
        </p:txBody>
      </p:sp>
      <p:sp>
        <p:nvSpPr>
          <p:cNvPr id="21" name="Content Placeholder 22"/>
          <p:cNvSpPr>
            <a:spLocks noGrp="1"/>
          </p:cNvSpPr>
          <p:nvPr>
            <p:ph sz="quarter" idx="19" hasCustomPrompt="1"/>
          </p:nvPr>
        </p:nvSpPr>
        <p:spPr>
          <a:xfrm>
            <a:off x="237744" y="7589520"/>
            <a:ext cx="4206240" cy="1307592"/>
          </a:xfrm>
          <a:prstGeom prst="rect">
            <a:avLst/>
          </a:prstGeom>
        </p:spPr>
        <p:txBody>
          <a:bodyPr/>
          <a:lstStyle>
            <a:lvl1pPr marL="0" indent="0">
              <a:buNone/>
              <a:defRPr sz="1300">
                <a:solidFill>
                  <a:srgbClr val="595959"/>
                </a:solidFill>
                <a:latin typeface="Garamond" panose="02020404030301010803" pitchFamily="18" charset="0"/>
              </a:defRPr>
            </a:lvl1pPr>
          </a:lstStyle>
          <a:p>
            <a:pPr lvl="0"/>
            <a:r>
              <a:rPr lang="en-US" dirty="0"/>
              <a:t>Explanatory text related to case study plot #2</a:t>
            </a:r>
          </a:p>
        </p:txBody>
      </p:sp>
      <p:sp>
        <p:nvSpPr>
          <p:cNvPr id="23" name="Content Placeholder 27"/>
          <p:cNvSpPr>
            <a:spLocks noGrp="1"/>
          </p:cNvSpPr>
          <p:nvPr>
            <p:ph sz="quarter" idx="21" hasCustomPrompt="1"/>
          </p:nvPr>
        </p:nvSpPr>
        <p:spPr>
          <a:xfrm>
            <a:off x="4636008" y="2002536"/>
            <a:ext cx="2926080" cy="365760"/>
          </a:xfrm>
          <a:prstGeom prst="rect">
            <a:avLst/>
          </a:prstGeom>
        </p:spPr>
        <p:txBody>
          <a:bodyPr/>
          <a:lstStyle>
            <a:lvl1pPr marL="0" indent="0">
              <a:buNone/>
              <a:defRPr sz="1400" b="1"/>
            </a:lvl1pPr>
          </a:lstStyle>
          <a:p>
            <a:pPr lvl="0"/>
            <a:r>
              <a:rPr lang="en-US" dirty="0"/>
              <a:t>Trend map title</a:t>
            </a:r>
          </a:p>
        </p:txBody>
      </p:sp>
      <p:sp>
        <p:nvSpPr>
          <p:cNvPr id="24" name="Content Placeholder 29"/>
          <p:cNvSpPr>
            <a:spLocks noGrp="1"/>
          </p:cNvSpPr>
          <p:nvPr>
            <p:ph sz="quarter" idx="22" hasCustomPrompt="1"/>
          </p:nvPr>
        </p:nvSpPr>
        <p:spPr>
          <a:xfrm>
            <a:off x="4672584" y="2432304"/>
            <a:ext cx="1554480" cy="2377440"/>
          </a:xfrm>
          <a:prstGeom prst="rect">
            <a:avLst/>
          </a:prstGeom>
        </p:spPr>
        <p:txBody>
          <a:bodyPr/>
          <a:lstStyle>
            <a:lvl1pPr marL="0" indent="0">
              <a:buNone/>
              <a:defRPr sz="1300">
                <a:latin typeface="Garamond" panose="02020404030301010803" pitchFamily="18" charset="0"/>
              </a:defRPr>
            </a:lvl1pPr>
          </a:lstStyle>
          <a:p>
            <a:pPr lvl="0"/>
            <a:r>
              <a:rPr lang="en-US" dirty="0"/>
              <a:t>Trend map caption</a:t>
            </a:r>
          </a:p>
        </p:txBody>
      </p:sp>
      <p:sp>
        <p:nvSpPr>
          <p:cNvPr id="25" name="Content Placeholder 31"/>
          <p:cNvSpPr>
            <a:spLocks noGrp="1"/>
          </p:cNvSpPr>
          <p:nvPr>
            <p:ph sz="quarter" idx="23" hasCustomPrompt="1"/>
          </p:nvPr>
        </p:nvSpPr>
        <p:spPr>
          <a:xfrm>
            <a:off x="4645152" y="4965192"/>
            <a:ext cx="2971800" cy="649224"/>
          </a:xfrm>
          <a:prstGeom prst="rect">
            <a:avLst/>
          </a:prstGeom>
        </p:spPr>
        <p:txBody>
          <a:bodyPr/>
          <a:lstStyle>
            <a:lvl1pPr marL="0" indent="0">
              <a:buNone/>
              <a:defRPr baseline="0"/>
            </a:lvl1pPr>
          </a:lstStyle>
          <a:p>
            <a:pPr lvl="0"/>
            <a:r>
              <a:rPr lang="en-US" dirty="0"/>
              <a:t>Call to Action </a:t>
            </a:r>
            <a:r>
              <a:rPr lang="en-US" dirty="0" err="1"/>
              <a:t>ttl</a:t>
            </a:r>
            <a:endParaRPr lang="en-US" dirty="0"/>
          </a:p>
        </p:txBody>
      </p:sp>
    </p:spTree>
    <p:extLst>
      <p:ext uri="{BB962C8B-B14F-4D97-AF65-F5344CB8AC3E}">
        <p14:creationId xmlns:p14="http://schemas.microsoft.com/office/powerpoint/2010/main" val="12301463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age Four">
    <p:spTree>
      <p:nvGrpSpPr>
        <p:cNvPr id="1" name=""/>
        <p:cNvGrpSpPr/>
        <p:nvPr/>
      </p:nvGrpSpPr>
      <p:grpSpPr>
        <a:xfrm>
          <a:off x="0" y="0"/>
          <a:ext cx="0" cy="0"/>
          <a:chOff x="0" y="0"/>
          <a:chExt cx="0" cy="0"/>
        </a:xfrm>
      </p:grpSpPr>
      <p:grpSp>
        <p:nvGrpSpPr>
          <p:cNvPr id="7" name="Group 6"/>
          <p:cNvGrpSpPr/>
          <p:nvPr userDrawn="1"/>
        </p:nvGrpSpPr>
        <p:grpSpPr>
          <a:xfrm>
            <a:off x="173355" y="478565"/>
            <a:ext cx="7384256" cy="2933066"/>
            <a:chOff x="207722" y="586133"/>
            <a:chExt cx="7384256" cy="2933066"/>
          </a:xfrm>
        </p:grpSpPr>
        <p:grpSp>
          <p:nvGrpSpPr>
            <p:cNvPr id="8" name="Group 7"/>
            <p:cNvGrpSpPr/>
            <p:nvPr/>
          </p:nvGrpSpPr>
          <p:grpSpPr>
            <a:xfrm>
              <a:off x="315023" y="610870"/>
              <a:ext cx="7145523" cy="902615"/>
              <a:chOff x="315023" y="610870"/>
              <a:chExt cx="7145523" cy="902615"/>
            </a:xfrm>
          </p:grpSpPr>
          <p:pic>
            <p:nvPicPr>
              <p:cNvPr id="17" name="Picture 16"/>
              <p:cNvPicPr>
                <a:picLocks noChangeAspect="1"/>
              </p:cNvPicPr>
              <p:nvPr/>
            </p:nvPicPr>
            <p:blipFill rotWithShape="1">
              <a:blip r:embed="rId2" cstate="print">
                <a:extLst>
                  <a:ext uri="{28A0092B-C50C-407E-A947-70E740481C1C}">
                    <a14:useLocalDpi xmlns:a14="http://schemas.microsoft.com/office/drawing/2010/main" val="0"/>
                  </a:ext>
                </a:extLst>
              </a:blip>
              <a:srcRect l="5208" t="11632" r="66146" b="67708"/>
              <a:stretch/>
            </p:blipFill>
            <p:spPr>
              <a:xfrm>
                <a:off x="2594586" y="949521"/>
                <a:ext cx="760719" cy="548640"/>
              </a:xfrm>
              <a:prstGeom prst="rect">
                <a:avLst/>
              </a:prstGeom>
            </p:spPr>
          </p:pic>
          <p:pic>
            <p:nvPicPr>
              <p:cNvPr id="18" name="Picture 17"/>
              <p:cNvPicPr>
                <a:picLocks noChangeAspect="1"/>
              </p:cNvPicPr>
              <p:nvPr/>
            </p:nvPicPr>
            <p:blipFill rotWithShape="1">
              <a:blip r:embed="rId3" cstate="print">
                <a:extLst>
                  <a:ext uri="{28A0092B-C50C-407E-A947-70E740481C1C}">
                    <a14:useLocalDpi xmlns:a14="http://schemas.microsoft.com/office/drawing/2010/main" val="0"/>
                  </a:ext>
                </a:extLst>
              </a:blip>
              <a:srcRect l="67275" t="7032" r="4774" b="64322"/>
              <a:stretch/>
            </p:blipFill>
            <p:spPr>
              <a:xfrm>
                <a:off x="875486" y="952927"/>
                <a:ext cx="535329" cy="548640"/>
              </a:xfrm>
              <a:prstGeom prst="rect">
                <a:avLst/>
              </a:prstGeom>
            </p:spPr>
          </p:pic>
          <p:pic>
            <p:nvPicPr>
              <p:cNvPr id="19" name="Picture 18"/>
              <p:cNvPicPr>
                <a:picLocks noChangeAspect="1"/>
              </p:cNvPicPr>
              <p:nvPr/>
            </p:nvPicPr>
            <p:blipFill rotWithShape="1">
              <a:blip r:embed="rId4" cstate="print">
                <a:extLst>
                  <a:ext uri="{28A0092B-C50C-407E-A947-70E740481C1C}">
                    <a14:useLocalDpi xmlns:a14="http://schemas.microsoft.com/office/drawing/2010/main" val="0"/>
                  </a:ext>
                </a:extLst>
              </a:blip>
              <a:srcRect l="18220" t="75807" r="48967" b="8221"/>
              <a:stretch/>
            </p:blipFill>
            <p:spPr>
              <a:xfrm>
                <a:off x="4334947" y="1009935"/>
                <a:ext cx="939248" cy="457200"/>
              </a:xfrm>
              <a:prstGeom prst="rect">
                <a:avLst/>
              </a:prstGeom>
            </p:spPr>
          </p:pic>
          <p:sp>
            <p:nvSpPr>
              <p:cNvPr id="20" name="TextBox 19"/>
              <p:cNvSpPr txBox="1"/>
              <p:nvPr/>
            </p:nvSpPr>
            <p:spPr>
              <a:xfrm>
                <a:off x="315023" y="610871"/>
                <a:ext cx="1645920" cy="365760"/>
              </a:xfrm>
              <a:prstGeom prst="rect">
                <a:avLst/>
              </a:prstGeom>
              <a:noFill/>
            </p:spPr>
            <p:txBody>
              <a:bodyPr wrap="square" lIns="0" rIns="0" rtlCol="0">
                <a:spAutoFit/>
              </a:bodyPr>
              <a:lstStyle/>
              <a:p>
                <a:pPr algn="ctr">
                  <a:lnSpc>
                    <a:spcPts val="2000"/>
                  </a:lnSpc>
                </a:pPr>
                <a:r>
                  <a:rPr lang="en-US" sz="1400" b="1" dirty="0">
                    <a:solidFill>
                      <a:srgbClr val="247BA0"/>
                    </a:solidFill>
                    <a:latin typeface="+mj-lt"/>
                  </a:rPr>
                  <a:t>Economic Impacts</a:t>
                </a:r>
                <a:endParaRPr lang="en-US" sz="1400" dirty="0">
                  <a:solidFill>
                    <a:srgbClr val="247BA0"/>
                  </a:solidFill>
                  <a:latin typeface="+mj-lt"/>
                </a:endParaRPr>
              </a:p>
            </p:txBody>
          </p:sp>
          <p:sp>
            <p:nvSpPr>
              <p:cNvPr id="21" name="TextBox 20"/>
              <p:cNvSpPr txBox="1"/>
              <p:nvPr/>
            </p:nvSpPr>
            <p:spPr>
              <a:xfrm>
                <a:off x="2156997" y="614387"/>
                <a:ext cx="1645920" cy="365760"/>
              </a:xfrm>
              <a:prstGeom prst="rect">
                <a:avLst/>
              </a:prstGeom>
              <a:noFill/>
            </p:spPr>
            <p:txBody>
              <a:bodyPr wrap="square" lIns="0" rIns="0" rtlCol="0">
                <a:spAutoFit/>
              </a:bodyPr>
              <a:lstStyle/>
              <a:p>
                <a:pPr algn="ctr">
                  <a:lnSpc>
                    <a:spcPts val="2000"/>
                  </a:lnSpc>
                </a:pPr>
                <a:r>
                  <a:rPr lang="en-US" sz="1400" b="1" dirty="0">
                    <a:solidFill>
                      <a:srgbClr val="247BA0"/>
                    </a:solidFill>
                    <a:latin typeface="+mj-lt"/>
                  </a:rPr>
                  <a:t>Community Benefits</a:t>
                </a:r>
                <a:endParaRPr lang="en-US" sz="1400" dirty="0">
                  <a:solidFill>
                    <a:srgbClr val="247BA0"/>
                  </a:solidFill>
                  <a:latin typeface="+mj-lt"/>
                </a:endParaRPr>
              </a:p>
            </p:txBody>
          </p:sp>
          <p:sp>
            <p:nvSpPr>
              <p:cNvPr id="22" name="TextBox 21"/>
              <p:cNvSpPr txBox="1"/>
              <p:nvPr/>
            </p:nvSpPr>
            <p:spPr>
              <a:xfrm>
                <a:off x="3985591" y="610870"/>
                <a:ext cx="1645920" cy="365760"/>
              </a:xfrm>
              <a:prstGeom prst="rect">
                <a:avLst/>
              </a:prstGeom>
              <a:noFill/>
            </p:spPr>
            <p:txBody>
              <a:bodyPr wrap="square" lIns="0" rIns="0" rtlCol="0">
                <a:spAutoFit/>
              </a:bodyPr>
              <a:lstStyle/>
              <a:p>
                <a:pPr algn="ctr">
                  <a:lnSpc>
                    <a:spcPts val="2000"/>
                  </a:lnSpc>
                </a:pPr>
                <a:r>
                  <a:rPr lang="en-US" sz="1400" b="1" dirty="0">
                    <a:solidFill>
                      <a:srgbClr val="247BA0"/>
                    </a:solidFill>
                    <a:latin typeface="+mj-lt"/>
                  </a:rPr>
                  <a:t>Healthy Ecosystems</a:t>
                </a:r>
                <a:endParaRPr lang="en-US" sz="1400" dirty="0">
                  <a:solidFill>
                    <a:srgbClr val="247BA0"/>
                  </a:solidFill>
                  <a:latin typeface="+mj-lt"/>
                </a:endParaRPr>
              </a:p>
            </p:txBody>
          </p:sp>
          <p:sp>
            <p:nvSpPr>
              <p:cNvPr id="23" name="TextBox 22"/>
              <p:cNvSpPr txBox="1"/>
              <p:nvPr/>
            </p:nvSpPr>
            <p:spPr>
              <a:xfrm>
                <a:off x="5814626" y="610870"/>
                <a:ext cx="1645920" cy="365760"/>
              </a:xfrm>
              <a:prstGeom prst="rect">
                <a:avLst/>
              </a:prstGeom>
              <a:noFill/>
            </p:spPr>
            <p:txBody>
              <a:bodyPr wrap="none" rtlCol="0">
                <a:spAutoFit/>
              </a:bodyPr>
              <a:lstStyle/>
              <a:p>
                <a:pPr algn="ctr">
                  <a:lnSpc>
                    <a:spcPts val="2000"/>
                  </a:lnSpc>
                </a:pPr>
                <a:r>
                  <a:rPr lang="en-US" sz="1400" b="1" dirty="0">
                    <a:solidFill>
                      <a:srgbClr val="247BA0"/>
                    </a:solidFill>
                    <a:latin typeface="+mj-lt"/>
                  </a:rPr>
                  <a:t>Habitat Diversity</a:t>
                </a:r>
                <a:endParaRPr lang="en-US" sz="1400" dirty="0">
                  <a:solidFill>
                    <a:srgbClr val="247BA0"/>
                  </a:solidFill>
                  <a:latin typeface="+mj-lt"/>
                </a:endParaRPr>
              </a:p>
            </p:txBody>
          </p:sp>
          <p:pic>
            <p:nvPicPr>
              <p:cNvPr id="24" name="Picture 23"/>
              <p:cNvPicPr>
                <a:picLocks noChangeAspect="1"/>
              </p:cNvPicPr>
              <p:nvPr/>
            </p:nvPicPr>
            <p:blipFill rotWithShape="1">
              <a:blip r:embed="rId5" cstate="print">
                <a:extLst>
                  <a:ext uri="{28A0092B-C50C-407E-A947-70E740481C1C}">
                    <a14:useLocalDpi xmlns:a14="http://schemas.microsoft.com/office/drawing/2010/main" val="0"/>
                  </a:ext>
                </a:extLst>
              </a:blip>
              <a:srcRect l="14259" t="23633" r="14452" b="12305"/>
              <a:stretch/>
            </p:blipFill>
            <p:spPr>
              <a:xfrm>
                <a:off x="6267654" y="873405"/>
                <a:ext cx="712284" cy="640080"/>
              </a:xfrm>
              <a:prstGeom prst="rect">
                <a:avLst/>
              </a:prstGeom>
            </p:spPr>
          </p:pic>
        </p:grpSp>
        <p:grpSp>
          <p:nvGrpSpPr>
            <p:cNvPr id="9" name="Group 8"/>
            <p:cNvGrpSpPr/>
            <p:nvPr/>
          </p:nvGrpSpPr>
          <p:grpSpPr>
            <a:xfrm>
              <a:off x="207722" y="586133"/>
              <a:ext cx="7384256" cy="2933066"/>
              <a:chOff x="207722" y="586133"/>
              <a:chExt cx="7384256" cy="2933066"/>
            </a:xfrm>
          </p:grpSpPr>
          <p:sp>
            <p:nvSpPr>
              <p:cNvPr id="10" name="Rectangle 9"/>
              <p:cNvSpPr/>
              <p:nvPr/>
            </p:nvSpPr>
            <p:spPr>
              <a:xfrm>
                <a:off x="208544" y="587992"/>
                <a:ext cx="736092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rot="16200000">
                <a:off x="593850" y="2022405"/>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rot="16200000">
                <a:off x="4253550" y="2028727"/>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rot="16200000">
                <a:off x="2431232" y="2024036"/>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rot="16200000">
                <a:off x="-1227886" y="2021741"/>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rot="16200000">
                <a:off x="6101506" y="2027372"/>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210315" y="3464206"/>
                <a:ext cx="736092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25" name="TextBox 24"/>
          <p:cNvSpPr txBox="1"/>
          <p:nvPr userDrawn="1"/>
        </p:nvSpPr>
        <p:spPr>
          <a:xfrm>
            <a:off x="82296" y="150595"/>
            <a:ext cx="2390398" cy="369332"/>
          </a:xfrm>
          <a:prstGeom prst="rect">
            <a:avLst/>
          </a:prstGeom>
          <a:noFill/>
        </p:spPr>
        <p:txBody>
          <a:bodyPr wrap="none" rtlCol="0">
            <a:spAutoFit/>
          </a:bodyPr>
          <a:lstStyle/>
          <a:p>
            <a:r>
              <a:rPr lang="en-US" b="0" dirty="0">
                <a:solidFill>
                  <a:srgbClr val="444E65"/>
                </a:solidFill>
                <a:latin typeface="Calibri-Light"/>
              </a:rPr>
              <a:t>Why Estuaries Matter</a:t>
            </a:r>
          </a:p>
        </p:txBody>
      </p:sp>
      <p:sp>
        <p:nvSpPr>
          <p:cNvPr id="26" name="TextBox 25"/>
          <p:cNvSpPr txBox="1"/>
          <p:nvPr userDrawn="1"/>
        </p:nvSpPr>
        <p:spPr>
          <a:xfrm>
            <a:off x="353629" y="1337134"/>
            <a:ext cx="1645920" cy="1400383"/>
          </a:xfrm>
          <a:prstGeom prst="rect">
            <a:avLst/>
          </a:prstGeom>
          <a:noFill/>
        </p:spPr>
        <p:txBody>
          <a:bodyPr wrap="square" lIns="0" rIns="0" rtlCol="0">
            <a:spAutoFit/>
          </a:bodyPr>
          <a:lstStyle/>
          <a:p>
            <a:pPr>
              <a:lnSpc>
                <a:spcPts val="1700"/>
              </a:lnSpc>
            </a:pPr>
            <a:r>
              <a:rPr lang="en-US" sz="1250" dirty="0">
                <a:solidFill>
                  <a:srgbClr val="404040"/>
                </a:solidFill>
                <a:latin typeface="Garamond" panose="02020404030301010803" pitchFamily="18" charset="0"/>
              </a:rPr>
              <a:t>Coastal shoreline counties provided 53 million jobs and contributed $7.4 trillion (nearly 44%) of the nation’s gross domestic product in 2012. </a:t>
            </a:r>
            <a:endParaRPr lang="en-US" sz="1250" dirty="0">
              <a:solidFill>
                <a:srgbClr val="404040"/>
              </a:solidFill>
            </a:endParaRPr>
          </a:p>
        </p:txBody>
      </p:sp>
      <p:sp>
        <p:nvSpPr>
          <p:cNvPr id="27" name="TextBox 26"/>
          <p:cNvSpPr txBox="1"/>
          <p:nvPr userDrawn="1"/>
        </p:nvSpPr>
        <p:spPr>
          <a:xfrm>
            <a:off x="2185035" y="1337794"/>
            <a:ext cx="1645920" cy="1618392"/>
          </a:xfrm>
          <a:prstGeom prst="rect">
            <a:avLst/>
          </a:prstGeom>
          <a:noFill/>
        </p:spPr>
        <p:txBody>
          <a:bodyPr wrap="square" lIns="0" rIns="0" rtlCol="0">
            <a:spAutoFit/>
          </a:bodyPr>
          <a:lstStyle/>
          <a:p>
            <a:pPr>
              <a:lnSpc>
                <a:spcPts val="1700"/>
              </a:lnSpc>
            </a:pPr>
            <a:r>
              <a:rPr lang="en-US" sz="1250" dirty="0">
                <a:solidFill>
                  <a:srgbClr val="404040"/>
                </a:solidFill>
                <a:latin typeface="Garamond" panose="02020404030301010803" pitchFamily="18" charset="0"/>
              </a:rPr>
              <a:t>Estuaries protect coastal communities by reducing flooding and storm surge impacts, enhancing water quality, and providing commercial and recreational benefits.</a:t>
            </a:r>
          </a:p>
        </p:txBody>
      </p:sp>
      <p:sp>
        <p:nvSpPr>
          <p:cNvPr id="28" name="TextBox 27"/>
          <p:cNvSpPr txBox="1"/>
          <p:nvPr userDrawn="1"/>
        </p:nvSpPr>
        <p:spPr>
          <a:xfrm>
            <a:off x="4014357" y="1342267"/>
            <a:ext cx="1645920" cy="1400383"/>
          </a:xfrm>
          <a:prstGeom prst="rect">
            <a:avLst/>
          </a:prstGeom>
          <a:noFill/>
        </p:spPr>
        <p:txBody>
          <a:bodyPr wrap="square" lIns="0" rIns="0" rtlCol="0">
            <a:spAutoFit/>
          </a:bodyPr>
          <a:lstStyle/>
          <a:p>
            <a:pPr>
              <a:lnSpc>
                <a:spcPts val="1700"/>
              </a:lnSpc>
            </a:pPr>
            <a:r>
              <a:rPr lang="en-US" sz="1250" dirty="0">
                <a:solidFill>
                  <a:srgbClr val="404040"/>
                </a:solidFill>
                <a:latin typeface="Garamond" panose="02020404030301010803" pitchFamily="18" charset="0"/>
              </a:rPr>
              <a:t>Up to two-thirds of the nation’s commercial fish and shellfish spend some part of their life cycle in an estuary or depend on this resource for food.</a:t>
            </a:r>
          </a:p>
        </p:txBody>
      </p:sp>
      <p:sp>
        <p:nvSpPr>
          <p:cNvPr id="29" name="TextBox 28"/>
          <p:cNvSpPr txBox="1"/>
          <p:nvPr userDrawn="1"/>
        </p:nvSpPr>
        <p:spPr>
          <a:xfrm>
            <a:off x="5843543" y="1341761"/>
            <a:ext cx="1645920" cy="2054409"/>
          </a:xfrm>
          <a:prstGeom prst="rect">
            <a:avLst/>
          </a:prstGeom>
          <a:noFill/>
        </p:spPr>
        <p:txBody>
          <a:bodyPr wrap="square" lIns="0" rIns="0" rtlCol="0">
            <a:spAutoFit/>
          </a:bodyPr>
          <a:lstStyle/>
          <a:p>
            <a:pPr>
              <a:lnSpc>
                <a:spcPts val="1700"/>
              </a:lnSpc>
            </a:pPr>
            <a:r>
              <a:rPr lang="en-US" sz="1250" dirty="0">
                <a:solidFill>
                  <a:srgbClr val="404040"/>
                </a:solidFill>
                <a:latin typeface="Garamond" panose="02020404030301010803" pitchFamily="18" charset="0"/>
              </a:rPr>
              <a:t>Habitat types include shallow open waters, freshwater/salt marshes, swamps,  sandy beaches, mud/sand flats, rocky shores, oyster reefs, mangrove forests, river deltas, tidal pools </a:t>
            </a:r>
          </a:p>
          <a:p>
            <a:pPr>
              <a:lnSpc>
                <a:spcPts val="1700"/>
              </a:lnSpc>
            </a:pPr>
            <a:r>
              <a:rPr lang="en-US" sz="1250" dirty="0">
                <a:solidFill>
                  <a:srgbClr val="404040"/>
                </a:solidFill>
                <a:latin typeface="Garamond" panose="02020404030301010803" pitchFamily="18" charset="0"/>
              </a:rPr>
              <a:t>and seagrasses.</a:t>
            </a:r>
          </a:p>
        </p:txBody>
      </p:sp>
      <p:grpSp>
        <p:nvGrpSpPr>
          <p:cNvPr id="30" name="Group 29"/>
          <p:cNvGrpSpPr/>
          <p:nvPr userDrawn="1"/>
        </p:nvGrpSpPr>
        <p:grpSpPr>
          <a:xfrm>
            <a:off x="118872" y="3456432"/>
            <a:ext cx="3931920" cy="4097086"/>
            <a:chOff x="118567" y="3489039"/>
            <a:chExt cx="3837403" cy="3999381"/>
          </a:xfrm>
          <a:solidFill>
            <a:srgbClr val="444E65"/>
          </a:solidFill>
        </p:grpSpPr>
        <p:grpSp>
          <p:nvGrpSpPr>
            <p:cNvPr id="31" name="Group 30"/>
            <p:cNvGrpSpPr/>
            <p:nvPr/>
          </p:nvGrpSpPr>
          <p:grpSpPr>
            <a:xfrm>
              <a:off x="118567" y="3489039"/>
              <a:ext cx="3837403" cy="3999381"/>
              <a:chOff x="101289" y="2311017"/>
              <a:chExt cx="4430653" cy="3999381"/>
            </a:xfrm>
            <a:grpFill/>
          </p:grpSpPr>
          <p:sp>
            <p:nvSpPr>
              <p:cNvPr id="33" name="Rectangle 32"/>
              <p:cNvSpPr/>
              <p:nvPr/>
            </p:nvSpPr>
            <p:spPr>
              <a:xfrm>
                <a:off x="165491" y="2319943"/>
                <a:ext cx="4327613" cy="374889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p:cNvSpPr txBox="1"/>
              <p:nvPr/>
            </p:nvSpPr>
            <p:spPr>
              <a:xfrm>
                <a:off x="121898" y="2615023"/>
                <a:ext cx="4327613" cy="3695375"/>
              </a:xfrm>
              <a:prstGeom prst="rect">
                <a:avLst/>
              </a:prstGeom>
              <a:noFill/>
            </p:spPr>
            <p:txBody>
              <a:bodyPr wrap="square" lIns="91440" rIns="91440" rtlCol="0">
                <a:spAutoFit/>
              </a:bodyPr>
              <a:lstStyle/>
              <a:p>
                <a:pPr>
                  <a:lnSpc>
                    <a:spcPts val="1800"/>
                  </a:lnSpc>
                </a:pPr>
                <a:r>
                  <a:rPr lang="en-US" sz="1400" dirty="0">
                    <a:solidFill>
                      <a:schemeClr val="bg1"/>
                    </a:solidFill>
                    <a:latin typeface="Garamond" panose="02020404030301010803" pitchFamily="18" charset="0"/>
                  </a:rPr>
                  <a:t>The </a:t>
                </a:r>
                <a:r>
                  <a:rPr lang="en-US" sz="1400" b="1" dirty="0">
                    <a:solidFill>
                      <a:schemeClr val="bg1"/>
                    </a:solidFill>
                    <a:latin typeface="Garamond" panose="02020404030301010803" pitchFamily="18" charset="0"/>
                  </a:rPr>
                  <a:t>NERRS</a:t>
                </a:r>
                <a:r>
                  <a:rPr lang="en-US" sz="1400" dirty="0">
                    <a:solidFill>
                      <a:schemeClr val="bg1"/>
                    </a:solidFill>
                    <a:latin typeface="Garamond" panose="02020404030301010803" pitchFamily="18" charset="0"/>
                  </a:rPr>
                  <a:t> is a partnership program between NOAA and the coastal states to manage designated reserves. More than 1.3 million acres of estuarine land and water are protected. Each reserve is managed on a daily basis by a lead state agency or university with input from local partners. The health of every reserve is continuously monitored by the </a:t>
                </a:r>
                <a:r>
                  <a:rPr lang="en-US" sz="1400" b="1" dirty="0">
                    <a:solidFill>
                      <a:schemeClr val="bg1"/>
                    </a:solidFill>
                    <a:latin typeface="Garamond" panose="02020404030301010803" pitchFamily="18" charset="0"/>
                  </a:rPr>
                  <a:t>System Wide Monitoring Program </a:t>
                </a:r>
                <a:r>
                  <a:rPr lang="en-US" sz="1400" dirty="0">
                    <a:solidFill>
                      <a:schemeClr val="bg1"/>
                    </a:solidFill>
                    <a:latin typeface="Garamond" panose="02020404030301010803" pitchFamily="18" charset="0"/>
                  </a:rPr>
                  <a:t>(</a:t>
                </a:r>
                <a:r>
                  <a:rPr lang="en-US" sz="1400" b="0" dirty="0">
                    <a:solidFill>
                      <a:schemeClr val="bg1"/>
                    </a:solidFill>
                    <a:latin typeface="Garamond" panose="02020404030301010803" pitchFamily="18" charset="0"/>
                  </a:rPr>
                  <a:t>SWMP).</a:t>
                </a:r>
                <a:r>
                  <a:rPr lang="en-US" sz="1400" dirty="0">
                    <a:solidFill>
                      <a:schemeClr val="bg1"/>
                    </a:solidFill>
                    <a:latin typeface="Garamond" panose="02020404030301010803" pitchFamily="18" charset="0"/>
                  </a:rPr>
                  <a:t> SWMP is a </a:t>
                </a:r>
                <a:r>
                  <a:rPr lang="en-US" sz="1400" b="1" dirty="0">
                    <a:solidFill>
                      <a:schemeClr val="bg1"/>
                    </a:solidFill>
                    <a:latin typeface="Garamond" panose="02020404030301010803" pitchFamily="18" charset="0"/>
                  </a:rPr>
                  <a:t>robust</a:t>
                </a:r>
                <a:r>
                  <a:rPr lang="en-US" sz="1400" dirty="0">
                    <a:solidFill>
                      <a:schemeClr val="bg1"/>
                    </a:solidFill>
                    <a:latin typeface="Garamond" panose="02020404030301010803" pitchFamily="18" charset="0"/>
                  </a:rPr>
                  <a:t>, </a:t>
                </a:r>
                <a:r>
                  <a:rPr lang="en-US" sz="1400" b="1" dirty="0">
                    <a:solidFill>
                      <a:schemeClr val="bg1"/>
                    </a:solidFill>
                    <a:latin typeface="Garamond" panose="02020404030301010803" pitchFamily="18" charset="0"/>
                  </a:rPr>
                  <a:t>long-term</a:t>
                </a:r>
                <a:r>
                  <a:rPr lang="en-US" sz="1400" dirty="0">
                    <a:solidFill>
                      <a:schemeClr val="bg1"/>
                    </a:solidFill>
                    <a:latin typeface="Garamond" panose="02020404030301010803" pitchFamily="18" charset="0"/>
                  </a:rPr>
                  <a:t>, and </a:t>
                </a:r>
                <a:r>
                  <a:rPr lang="en-US" sz="1400" b="1" dirty="0">
                    <a:solidFill>
                      <a:schemeClr val="bg1"/>
                    </a:solidFill>
                    <a:latin typeface="Garamond" panose="02020404030301010803" pitchFamily="18" charset="0"/>
                  </a:rPr>
                  <a:t>versatile</a:t>
                </a:r>
                <a:r>
                  <a:rPr lang="en-US" sz="1400" dirty="0">
                    <a:solidFill>
                      <a:schemeClr val="bg1"/>
                    </a:solidFill>
                    <a:latin typeface="Garamond" panose="02020404030301010803" pitchFamily="18" charset="0"/>
                  </a:rPr>
                  <a:t> monitoring program that uses the NERRS network to intensively study estuarine reference sites for evaluating ecosystem function and change. Reserve-generated data and information are available to local citizens and decision makers. For more information, go to: </a:t>
                </a:r>
              </a:p>
              <a:p>
                <a:pPr>
                  <a:lnSpc>
                    <a:spcPts val="1800"/>
                  </a:lnSpc>
                </a:pPr>
                <a:endParaRPr lang="en-US" sz="1400" dirty="0">
                  <a:solidFill>
                    <a:schemeClr val="bg1"/>
                  </a:solidFill>
                  <a:latin typeface="Garamond" panose="02020404030301010803" pitchFamily="18" charset="0"/>
                </a:endParaRPr>
              </a:p>
            </p:txBody>
          </p:sp>
          <p:sp>
            <p:nvSpPr>
              <p:cNvPr id="34" name="TextBox 33"/>
              <p:cNvSpPr txBox="1"/>
              <p:nvPr/>
            </p:nvSpPr>
            <p:spPr>
              <a:xfrm>
                <a:off x="101289" y="2311017"/>
                <a:ext cx="4430653" cy="322970"/>
              </a:xfrm>
              <a:prstGeom prst="rect">
                <a:avLst/>
              </a:prstGeom>
              <a:noFill/>
            </p:spPr>
            <p:txBody>
              <a:bodyPr wrap="square" lIns="91440" rIns="91440" rtlCol="0">
                <a:spAutoFit/>
              </a:bodyPr>
              <a:lstStyle/>
              <a:p>
                <a:r>
                  <a:rPr lang="en-US" sz="1550" b="0" dirty="0">
                    <a:solidFill>
                      <a:schemeClr val="bg1"/>
                    </a:solidFill>
                    <a:latin typeface="Calibri-Light"/>
                  </a:rPr>
                  <a:t>Tracking The Health of Our Estuaries 24/7 </a:t>
                </a:r>
              </a:p>
            </p:txBody>
          </p:sp>
        </p:grpSp>
        <p:sp>
          <p:nvSpPr>
            <p:cNvPr id="32" name="TextBox 31"/>
            <p:cNvSpPr txBox="1"/>
            <p:nvPr/>
          </p:nvSpPr>
          <p:spPr>
            <a:xfrm>
              <a:off x="595968" y="6934979"/>
              <a:ext cx="2472001" cy="303482"/>
            </a:xfrm>
            <a:prstGeom prst="rect">
              <a:avLst/>
            </a:prstGeom>
            <a:noFill/>
          </p:spPr>
          <p:txBody>
            <a:bodyPr wrap="none" rtlCol="0">
              <a:spAutoFit/>
            </a:bodyPr>
            <a:lstStyle/>
            <a:p>
              <a:r>
                <a:rPr lang="en-US" sz="1400" b="1" dirty="0">
                  <a:solidFill>
                    <a:schemeClr val="bg1"/>
                  </a:solidFill>
                  <a:latin typeface="Garamond" panose="02020404030301010803" pitchFamily="18" charset="0"/>
                </a:rPr>
                <a:t>https://coast.noaa.gov/nerrs/</a:t>
              </a:r>
            </a:p>
          </p:txBody>
        </p:sp>
      </p:grpSp>
      <p:sp>
        <p:nvSpPr>
          <p:cNvPr id="36" name="Rectangle 35"/>
          <p:cNvSpPr/>
          <p:nvPr userDrawn="1"/>
        </p:nvSpPr>
        <p:spPr>
          <a:xfrm>
            <a:off x="5193792" y="7726680"/>
            <a:ext cx="2423160" cy="128016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Rectangle 36"/>
          <p:cNvSpPr/>
          <p:nvPr userDrawn="1"/>
        </p:nvSpPr>
        <p:spPr>
          <a:xfrm>
            <a:off x="173736" y="7726680"/>
            <a:ext cx="2423160" cy="128016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p:cNvSpPr/>
          <p:nvPr userDrawn="1"/>
        </p:nvSpPr>
        <p:spPr>
          <a:xfrm>
            <a:off x="2688336" y="7724972"/>
            <a:ext cx="2423160" cy="128016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TextBox 38"/>
          <p:cNvSpPr txBox="1"/>
          <p:nvPr userDrawn="1"/>
        </p:nvSpPr>
        <p:spPr>
          <a:xfrm>
            <a:off x="4069080" y="6397277"/>
            <a:ext cx="3576739" cy="830997"/>
          </a:xfrm>
          <a:prstGeom prst="rect">
            <a:avLst/>
          </a:prstGeom>
          <a:noFill/>
        </p:spPr>
        <p:txBody>
          <a:bodyPr wrap="square" rtlCol="0" anchor="ctr" anchorCtr="1">
            <a:spAutoFit/>
          </a:bodyPr>
          <a:lstStyle/>
          <a:p>
            <a:pPr algn="ctr"/>
            <a:r>
              <a:rPr lang="en-US" sz="1600" dirty="0">
                <a:solidFill>
                  <a:srgbClr val="444E65"/>
                </a:solidFill>
                <a:latin typeface="+mj-lt"/>
              </a:rPr>
              <a:t>NERRS is a network of 29 coastal reserves established for long-term</a:t>
            </a:r>
          </a:p>
          <a:p>
            <a:pPr algn="ctr"/>
            <a:r>
              <a:rPr lang="en-US" sz="1600" dirty="0">
                <a:solidFill>
                  <a:srgbClr val="444E65"/>
                </a:solidFill>
                <a:latin typeface="+mj-lt"/>
              </a:rPr>
              <a:t> </a:t>
            </a:r>
            <a:r>
              <a:rPr lang="en-US" sz="1600" b="1" dirty="0">
                <a:solidFill>
                  <a:srgbClr val="444E65"/>
                </a:solidFill>
                <a:latin typeface="+mj-lt"/>
              </a:rPr>
              <a:t>research</a:t>
            </a:r>
            <a:r>
              <a:rPr lang="en-US" sz="1600" dirty="0">
                <a:solidFill>
                  <a:srgbClr val="444E65"/>
                </a:solidFill>
                <a:latin typeface="+mj-lt"/>
              </a:rPr>
              <a:t>, </a:t>
            </a:r>
            <a:r>
              <a:rPr lang="en-US" sz="1600" b="1" dirty="0">
                <a:solidFill>
                  <a:srgbClr val="444E65"/>
                </a:solidFill>
                <a:latin typeface="+mj-lt"/>
              </a:rPr>
              <a:t>education</a:t>
            </a:r>
            <a:r>
              <a:rPr lang="en-US" sz="1600" dirty="0">
                <a:solidFill>
                  <a:srgbClr val="444E65"/>
                </a:solidFill>
                <a:latin typeface="+mj-lt"/>
              </a:rPr>
              <a:t> and </a:t>
            </a:r>
            <a:r>
              <a:rPr lang="en-US" sz="1600" b="1" dirty="0">
                <a:solidFill>
                  <a:srgbClr val="444E65"/>
                </a:solidFill>
                <a:latin typeface="+mj-lt"/>
              </a:rPr>
              <a:t>stewardship</a:t>
            </a:r>
            <a:r>
              <a:rPr lang="en-US" sz="1600" dirty="0">
                <a:solidFill>
                  <a:srgbClr val="444E65"/>
                </a:solidFill>
                <a:latin typeface="+mj-lt"/>
              </a:rPr>
              <a:t>.</a:t>
            </a:r>
          </a:p>
        </p:txBody>
      </p:sp>
      <p:sp>
        <p:nvSpPr>
          <p:cNvPr id="40" name="TextBox 39"/>
          <p:cNvSpPr txBox="1"/>
          <p:nvPr userDrawn="1"/>
        </p:nvSpPr>
        <p:spPr>
          <a:xfrm>
            <a:off x="73152" y="7397496"/>
            <a:ext cx="2159566" cy="369332"/>
          </a:xfrm>
          <a:prstGeom prst="rect">
            <a:avLst/>
          </a:prstGeom>
          <a:noFill/>
        </p:spPr>
        <p:txBody>
          <a:bodyPr wrap="none" rtlCol="0">
            <a:spAutoFit/>
          </a:bodyPr>
          <a:lstStyle/>
          <a:p>
            <a:r>
              <a:rPr lang="en-US" b="0" dirty="0">
                <a:solidFill>
                  <a:schemeClr val="tx1">
                    <a:lumMod val="65000"/>
                    <a:lumOff val="35000"/>
                  </a:schemeClr>
                </a:solidFill>
                <a:latin typeface="Calibri-Light"/>
              </a:rPr>
              <a:t>More Information…</a:t>
            </a:r>
          </a:p>
        </p:txBody>
      </p:sp>
      <p:sp>
        <p:nvSpPr>
          <p:cNvPr id="41" name="TextBox 40"/>
          <p:cNvSpPr txBox="1"/>
          <p:nvPr userDrawn="1"/>
        </p:nvSpPr>
        <p:spPr>
          <a:xfrm>
            <a:off x="705204" y="7716161"/>
            <a:ext cx="1547218" cy="307777"/>
          </a:xfrm>
          <a:prstGeom prst="rect">
            <a:avLst/>
          </a:prstGeom>
          <a:noFill/>
        </p:spPr>
        <p:txBody>
          <a:bodyPr wrap="none" rtlCol="0">
            <a:spAutoFit/>
          </a:bodyPr>
          <a:lstStyle/>
          <a:p>
            <a:r>
              <a:rPr lang="en-US" sz="1400" b="0" dirty="0">
                <a:solidFill>
                  <a:srgbClr val="444E65"/>
                </a:solidFill>
                <a:latin typeface="Calibri-Light"/>
              </a:rPr>
              <a:t>For Stakeholders</a:t>
            </a:r>
          </a:p>
        </p:txBody>
      </p:sp>
      <p:sp>
        <p:nvSpPr>
          <p:cNvPr id="42" name="TextBox 41"/>
          <p:cNvSpPr txBox="1"/>
          <p:nvPr userDrawn="1"/>
        </p:nvSpPr>
        <p:spPr>
          <a:xfrm>
            <a:off x="64008" y="7991856"/>
            <a:ext cx="2651760" cy="914400"/>
          </a:xfrm>
          <a:prstGeom prst="rect">
            <a:avLst/>
          </a:prstGeom>
          <a:noFill/>
        </p:spPr>
        <p:txBody>
          <a:bodyPr wrap="square" lIns="91440" rIns="91440" rtlCol="0">
            <a:noAutofit/>
          </a:bodyPr>
          <a:lstStyle/>
          <a:p>
            <a:pPr algn="ctr">
              <a:lnSpc>
                <a:spcPts val="1700"/>
              </a:lnSpc>
            </a:pPr>
            <a:r>
              <a:rPr lang="en-US" sz="1250" dirty="0">
                <a:solidFill>
                  <a:srgbClr val="404040"/>
                </a:solidFill>
                <a:latin typeface="Garamond" panose="02020404030301010803" pitchFamily="18" charset="0"/>
              </a:rPr>
              <a:t>Access data at the System Wide Monitoring Program (SWMP) Graphing Application website: </a:t>
            </a:r>
            <a:r>
              <a:rPr lang="en-US" sz="1250" b="1" dirty="0">
                <a:solidFill>
                  <a:srgbClr val="595959"/>
                </a:solidFill>
                <a:latin typeface="Garamond" panose="02020404030301010803" pitchFamily="18" charset="0"/>
              </a:rPr>
              <a:t>https://coast.noaa.gov/swmp/</a:t>
            </a:r>
          </a:p>
        </p:txBody>
      </p:sp>
      <p:sp>
        <p:nvSpPr>
          <p:cNvPr id="43" name="TextBox 42"/>
          <p:cNvSpPr txBox="1"/>
          <p:nvPr userDrawn="1"/>
        </p:nvSpPr>
        <p:spPr>
          <a:xfrm>
            <a:off x="3394840" y="7716333"/>
            <a:ext cx="1269899" cy="307777"/>
          </a:xfrm>
          <a:prstGeom prst="rect">
            <a:avLst/>
          </a:prstGeom>
          <a:noFill/>
        </p:spPr>
        <p:txBody>
          <a:bodyPr wrap="none" rtlCol="0">
            <a:spAutoFit/>
          </a:bodyPr>
          <a:lstStyle/>
          <a:p>
            <a:r>
              <a:rPr lang="en-US" sz="1400" b="0" dirty="0">
                <a:solidFill>
                  <a:srgbClr val="444E65"/>
                </a:solidFill>
                <a:latin typeface="Calibri-Light"/>
              </a:rPr>
              <a:t>For Scientists</a:t>
            </a:r>
          </a:p>
        </p:txBody>
      </p:sp>
      <p:sp>
        <p:nvSpPr>
          <p:cNvPr id="44" name="TextBox 43"/>
          <p:cNvSpPr txBox="1"/>
          <p:nvPr userDrawn="1"/>
        </p:nvSpPr>
        <p:spPr>
          <a:xfrm>
            <a:off x="2770632" y="7991856"/>
            <a:ext cx="2286000" cy="914400"/>
          </a:xfrm>
          <a:prstGeom prst="rect">
            <a:avLst/>
          </a:prstGeom>
          <a:noFill/>
        </p:spPr>
        <p:txBody>
          <a:bodyPr wrap="square" lIns="91440" rIns="91440" rtlCol="0">
            <a:noAutofit/>
          </a:bodyPr>
          <a:lstStyle/>
          <a:p>
            <a:pPr algn="ctr">
              <a:lnSpc>
                <a:spcPts val="1700"/>
              </a:lnSpc>
            </a:pPr>
            <a:r>
              <a:rPr lang="en-US" sz="1250" dirty="0">
                <a:solidFill>
                  <a:srgbClr val="404040"/>
                </a:solidFill>
                <a:latin typeface="Garamond" panose="02020404030301010803" pitchFamily="18" charset="0"/>
              </a:rPr>
              <a:t>Access data at the </a:t>
            </a:r>
          </a:p>
          <a:p>
            <a:pPr algn="ctr">
              <a:lnSpc>
                <a:spcPts val="1700"/>
              </a:lnSpc>
            </a:pPr>
            <a:r>
              <a:rPr lang="en-US" sz="1250" dirty="0">
                <a:solidFill>
                  <a:srgbClr val="404040"/>
                </a:solidFill>
                <a:latin typeface="Garamond" panose="02020404030301010803" pitchFamily="18" charset="0"/>
              </a:rPr>
              <a:t>Central Data Management Office </a:t>
            </a:r>
          </a:p>
          <a:p>
            <a:pPr algn="ctr">
              <a:lnSpc>
                <a:spcPts val="1700"/>
              </a:lnSpc>
            </a:pPr>
            <a:r>
              <a:rPr lang="en-US" sz="1250" dirty="0">
                <a:solidFill>
                  <a:srgbClr val="404040"/>
                </a:solidFill>
                <a:latin typeface="Garamond" panose="02020404030301010803" pitchFamily="18" charset="0"/>
              </a:rPr>
              <a:t>(CDMO) website: </a:t>
            </a:r>
            <a:r>
              <a:rPr lang="en-US" sz="1250" b="1" dirty="0">
                <a:solidFill>
                  <a:srgbClr val="595959"/>
                </a:solidFill>
                <a:latin typeface="Garamond" panose="02020404030301010803" pitchFamily="18" charset="0"/>
              </a:rPr>
              <a:t>http://www.nerrsdata.org/</a:t>
            </a:r>
          </a:p>
        </p:txBody>
      </p:sp>
      <p:sp>
        <p:nvSpPr>
          <p:cNvPr id="45" name="TextBox 44"/>
          <p:cNvSpPr txBox="1"/>
          <p:nvPr userDrawn="1"/>
        </p:nvSpPr>
        <p:spPr>
          <a:xfrm>
            <a:off x="5775267" y="7716120"/>
            <a:ext cx="1608133" cy="307777"/>
          </a:xfrm>
          <a:prstGeom prst="rect">
            <a:avLst/>
          </a:prstGeom>
          <a:noFill/>
        </p:spPr>
        <p:txBody>
          <a:bodyPr wrap="none" rtlCol="0">
            <a:spAutoFit/>
          </a:bodyPr>
          <a:lstStyle/>
          <a:p>
            <a:r>
              <a:rPr lang="en-US" sz="1400" b="0" dirty="0">
                <a:solidFill>
                  <a:srgbClr val="444E65"/>
                </a:solidFill>
                <a:latin typeface="Calibri-Light"/>
              </a:rPr>
              <a:t>Have Questions? </a:t>
            </a:r>
          </a:p>
        </p:txBody>
      </p:sp>
      <p:sp>
        <p:nvSpPr>
          <p:cNvPr id="46" name="Picture Placeholder 41"/>
          <p:cNvSpPr>
            <a:spLocks noGrp="1"/>
          </p:cNvSpPr>
          <p:nvPr>
            <p:ph type="pic" sz="quarter" idx="10"/>
          </p:nvPr>
        </p:nvSpPr>
        <p:spPr>
          <a:xfrm>
            <a:off x="4114800" y="3758184"/>
            <a:ext cx="3447288" cy="2496312"/>
          </a:xfrm>
          <a:prstGeom prst="rect">
            <a:avLst/>
          </a:prstGeom>
        </p:spPr>
        <p:txBody>
          <a:bodyPr/>
          <a:lstStyle/>
          <a:p>
            <a:endParaRPr lang="en-US"/>
          </a:p>
        </p:txBody>
      </p:sp>
      <p:sp>
        <p:nvSpPr>
          <p:cNvPr id="47" name="Content Placeholder 45"/>
          <p:cNvSpPr>
            <a:spLocks noGrp="1"/>
          </p:cNvSpPr>
          <p:nvPr>
            <p:ph sz="quarter" idx="11" hasCustomPrompt="1"/>
          </p:nvPr>
        </p:nvSpPr>
        <p:spPr>
          <a:xfrm>
            <a:off x="5248656" y="8055864"/>
            <a:ext cx="2286000" cy="731520"/>
          </a:xfrm>
          <a:prstGeom prst="rect">
            <a:avLst/>
          </a:prstGeom>
        </p:spPr>
        <p:txBody>
          <a:bodyPr/>
          <a:lstStyle>
            <a:lvl1pPr marL="0" indent="0">
              <a:buNone/>
              <a:defRPr sz="1300" baseline="0">
                <a:solidFill>
                  <a:srgbClr val="595959"/>
                </a:solidFill>
                <a:latin typeface="Garamond" panose="02020404030301010803" pitchFamily="18" charset="0"/>
              </a:defRPr>
            </a:lvl1pPr>
          </a:lstStyle>
          <a:p>
            <a:pPr lvl="0"/>
            <a:r>
              <a:rPr lang="en-US" dirty="0"/>
              <a:t>Reserve Contact Information goes here</a:t>
            </a:r>
          </a:p>
        </p:txBody>
      </p:sp>
      <p:sp>
        <p:nvSpPr>
          <p:cNvPr id="54" name="TextBox 53"/>
          <p:cNvSpPr txBox="1"/>
          <p:nvPr userDrawn="1"/>
        </p:nvSpPr>
        <p:spPr>
          <a:xfrm>
            <a:off x="164592" y="9133403"/>
            <a:ext cx="4572000" cy="615553"/>
          </a:xfrm>
          <a:prstGeom prst="rect">
            <a:avLst/>
          </a:prstGeom>
          <a:noFill/>
        </p:spPr>
        <p:txBody>
          <a:bodyPr wrap="square" lIns="0" tIns="0" rIns="0" bIns="0" rtlCol="0" anchor="ctr" anchorCtr="0">
            <a:spAutoFit/>
          </a:bodyPr>
          <a:lstStyle/>
          <a:p>
            <a:pPr algn="l"/>
            <a:r>
              <a:rPr lang="en-US" sz="2000" b="1" dirty="0">
                <a:solidFill>
                  <a:srgbClr val="444E65"/>
                </a:solidFill>
                <a:latin typeface="+mj-lt"/>
              </a:rPr>
              <a:t>[MANUAL EDIT NAME] </a:t>
            </a:r>
            <a:r>
              <a:rPr lang="en-US" sz="2000" dirty="0">
                <a:solidFill>
                  <a:srgbClr val="444E65"/>
                </a:solidFill>
                <a:latin typeface="+mj-lt"/>
              </a:rPr>
              <a:t>- providing the </a:t>
            </a:r>
            <a:r>
              <a:rPr lang="en-US" sz="2000" b="0" dirty="0">
                <a:solidFill>
                  <a:srgbClr val="444E65"/>
                </a:solidFill>
                <a:latin typeface="+mj-lt"/>
              </a:rPr>
              <a:t>science</a:t>
            </a:r>
            <a:r>
              <a:rPr lang="en-US" sz="2000" dirty="0">
                <a:solidFill>
                  <a:srgbClr val="444E65"/>
                </a:solidFill>
                <a:latin typeface="+mj-lt"/>
              </a:rPr>
              <a:t> needed for today and tomorrow</a:t>
            </a:r>
          </a:p>
        </p:txBody>
      </p:sp>
    </p:spTree>
    <p:extLst>
      <p:ext uri="{BB962C8B-B14F-4D97-AF65-F5344CB8AC3E}">
        <p14:creationId xmlns:p14="http://schemas.microsoft.com/office/powerpoint/2010/main" val="318108025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3409947"/>
      </p:ext>
    </p:extLst>
  </p:cSld>
  <p:clrMap bg1="lt1" tx1="dk1" bg2="lt2" tx2="dk2" accent1="accent1" accent2="accent2" accent3="accent3" accent4="accent4" accent5="accent5" accent6="accent6" hlink="hlink" folHlink="folHlink"/>
  <p:sldLayoutIdLst>
    <p:sldLayoutId id="2147483661" r:id="rId1"/>
    <p:sldLayoutId id="2147483663" r:id="rId2"/>
    <p:sldLayoutId id="2147483664" r:id="rId3"/>
    <p:sldLayoutId id="2147483665" r:id="rId4"/>
  </p:sldLayoutIdLst>
  <p:txStyles>
    <p:titleStyle>
      <a:lvl1pPr algn="l" defTabSz="777240" rtl="0" eaLnBrk="1" latinLnBrk="0" hangingPunct="1">
        <a:lnSpc>
          <a:spcPct val="90000"/>
        </a:lnSpc>
        <a:spcBef>
          <a:spcPct val="0"/>
        </a:spcBef>
        <a:buNone/>
        <a:defRPr sz="3740" kern="1200">
          <a:solidFill>
            <a:schemeClr val="tx1"/>
          </a:solidFill>
          <a:latin typeface="+mj-lt"/>
          <a:ea typeface="+mj-ea"/>
          <a:cs typeface="+mj-cs"/>
        </a:defRPr>
      </a:lvl1pPr>
    </p:titleStyle>
    <p:bodyStyle>
      <a:lvl1pPr marL="194310" indent="-194310" algn="l" defTabSz="777240" rtl="0" eaLnBrk="1" latinLnBrk="0" hangingPunct="1">
        <a:lnSpc>
          <a:spcPct val="90000"/>
        </a:lnSpc>
        <a:spcBef>
          <a:spcPts val="850"/>
        </a:spcBef>
        <a:buFont typeface="Arial" panose="020B0604020202020204" pitchFamily="34" charset="0"/>
        <a:buChar char="•"/>
        <a:defRPr sz="2380" kern="1200">
          <a:solidFill>
            <a:schemeClr val="tx1"/>
          </a:solidFill>
          <a:latin typeface="+mn-lt"/>
          <a:ea typeface="+mn-ea"/>
          <a:cs typeface="+mn-cs"/>
        </a:defRPr>
      </a:lvl1pPr>
      <a:lvl2pPr marL="582930" indent="-194310" algn="l" defTabSz="777240" rtl="0" eaLnBrk="1" latinLnBrk="0" hangingPunct="1">
        <a:lnSpc>
          <a:spcPct val="90000"/>
        </a:lnSpc>
        <a:spcBef>
          <a:spcPts val="425"/>
        </a:spcBef>
        <a:buFont typeface="Arial" panose="020B0604020202020204" pitchFamily="34" charset="0"/>
        <a:buChar char="•"/>
        <a:defRPr sz="2040" kern="1200">
          <a:solidFill>
            <a:schemeClr val="tx1"/>
          </a:solidFill>
          <a:latin typeface="+mn-lt"/>
          <a:ea typeface="+mn-ea"/>
          <a:cs typeface="+mn-cs"/>
        </a:defRPr>
      </a:lvl2pPr>
      <a:lvl3pPr marL="971550" indent="-194310" algn="l" defTabSz="777240" rtl="0" eaLnBrk="1" latinLnBrk="0" hangingPunct="1">
        <a:lnSpc>
          <a:spcPct val="90000"/>
        </a:lnSpc>
        <a:spcBef>
          <a:spcPts val="425"/>
        </a:spcBef>
        <a:buFont typeface="Arial" panose="020B0604020202020204" pitchFamily="34" charset="0"/>
        <a:buChar char="•"/>
        <a:defRPr sz="1700" kern="1200">
          <a:solidFill>
            <a:schemeClr val="tx1"/>
          </a:solidFill>
          <a:latin typeface="+mn-lt"/>
          <a:ea typeface="+mn-ea"/>
          <a:cs typeface="+mn-cs"/>
        </a:defRPr>
      </a:lvl3pPr>
      <a:lvl4pPr marL="13601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4pPr>
      <a:lvl5pPr marL="174879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5pPr>
      <a:lvl6pPr marL="213741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6pPr>
      <a:lvl7pPr marL="252603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7pPr>
      <a:lvl8pPr marL="291465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8pPr>
      <a:lvl9pPr marL="33032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9pPr>
    </p:bodyStyle>
    <p:otherStyle>
      <a:defPPr>
        <a:defRPr lang="en-US"/>
      </a:defPPr>
      <a:lvl1pPr marL="0" algn="l" defTabSz="777240" rtl="0" eaLnBrk="1" latinLnBrk="0" hangingPunct="1">
        <a:defRPr sz="1530" kern="1200">
          <a:solidFill>
            <a:schemeClr val="tx1"/>
          </a:solidFill>
          <a:latin typeface="+mn-lt"/>
          <a:ea typeface="+mn-ea"/>
          <a:cs typeface="+mn-cs"/>
        </a:defRPr>
      </a:lvl1pPr>
      <a:lvl2pPr marL="388620" algn="l" defTabSz="777240" rtl="0" eaLnBrk="1" latinLnBrk="0" hangingPunct="1">
        <a:defRPr sz="1530" kern="1200">
          <a:solidFill>
            <a:schemeClr val="tx1"/>
          </a:solidFill>
          <a:latin typeface="+mn-lt"/>
          <a:ea typeface="+mn-ea"/>
          <a:cs typeface="+mn-cs"/>
        </a:defRPr>
      </a:lvl2pPr>
      <a:lvl3pPr marL="777240" algn="l" defTabSz="777240" rtl="0" eaLnBrk="1" latinLnBrk="0" hangingPunct="1">
        <a:defRPr sz="1530" kern="1200">
          <a:solidFill>
            <a:schemeClr val="tx1"/>
          </a:solidFill>
          <a:latin typeface="+mn-lt"/>
          <a:ea typeface="+mn-ea"/>
          <a:cs typeface="+mn-cs"/>
        </a:defRPr>
      </a:lvl3pPr>
      <a:lvl4pPr marL="1165860" algn="l" defTabSz="777240" rtl="0" eaLnBrk="1" latinLnBrk="0" hangingPunct="1">
        <a:defRPr sz="1530" kern="1200">
          <a:solidFill>
            <a:schemeClr val="tx1"/>
          </a:solidFill>
          <a:latin typeface="+mn-lt"/>
          <a:ea typeface="+mn-ea"/>
          <a:cs typeface="+mn-cs"/>
        </a:defRPr>
      </a:lvl4pPr>
      <a:lvl5pPr marL="1554480" algn="l" defTabSz="777240" rtl="0" eaLnBrk="1" latinLnBrk="0" hangingPunct="1">
        <a:defRPr sz="1530" kern="1200">
          <a:solidFill>
            <a:schemeClr val="tx1"/>
          </a:solidFill>
          <a:latin typeface="+mn-lt"/>
          <a:ea typeface="+mn-ea"/>
          <a:cs typeface="+mn-cs"/>
        </a:defRPr>
      </a:lvl5pPr>
      <a:lvl6pPr marL="1943100" algn="l" defTabSz="777240" rtl="0" eaLnBrk="1" latinLnBrk="0" hangingPunct="1">
        <a:defRPr sz="1530" kern="1200">
          <a:solidFill>
            <a:schemeClr val="tx1"/>
          </a:solidFill>
          <a:latin typeface="+mn-lt"/>
          <a:ea typeface="+mn-ea"/>
          <a:cs typeface="+mn-cs"/>
        </a:defRPr>
      </a:lvl6pPr>
      <a:lvl7pPr marL="2331720" algn="l" defTabSz="777240" rtl="0" eaLnBrk="1" latinLnBrk="0" hangingPunct="1">
        <a:defRPr sz="1530" kern="1200">
          <a:solidFill>
            <a:schemeClr val="tx1"/>
          </a:solidFill>
          <a:latin typeface="+mn-lt"/>
          <a:ea typeface="+mn-ea"/>
          <a:cs typeface="+mn-cs"/>
        </a:defRPr>
      </a:lvl7pPr>
      <a:lvl8pPr marL="2720340" algn="l" defTabSz="777240" rtl="0" eaLnBrk="1" latinLnBrk="0" hangingPunct="1">
        <a:defRPr sz="1530" kern="1200">
          <a:solidFill>
            <a:schemeClr val="tx1"/>
          </a:solidFill>
          <a:latin typeface="+mn-lt"/>
          <a:ea typeface="+mn-ea"/>
          <a:cs typeface="+mn-cs"/>
        </a:defRPr>
      </a:lvl8pPr>
      <a:lvl9pPr marL="3108960" algn="l" defTabSz="777240" rtl="0" eaLnBrk="1" latinLnBrk="0" hangingPunct="1">
        <a:defRPr sz="153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3.xml"/><Relationship Id="rId5" Type="http://schemas.openxmlformats.org/officeDocument/2006/relationships/image" Target="../media/image14.jpg"/><Relationship Id="rId4" Type="http://schemas.openxmlformats.org/officeDocument/2006/relationships/image" Target="../media/image13.png"/></Relationships>
</file>

<file path=ppt/slides/_rels/slide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
          <p:cNvPicPr/>
          <p:nvPr/>
        </p:nvPicPr>
        <p:blipFill>
          <a:blip r:embed="rId2" cstate="print"/>
          <a:stretch>
            <a:fillRect/>
          </a:stretch>
        </p:blipFill>
        <p:spPr>
          <a:xfrm>
            <a:off x="191389" y="265176"/>
            <a:ext cx="7406639" cy="4343400"/>
          </a:xfrm>
          <a:prstGeom prst="rect">
            <a:avLst/>
          </a:prstGeom>
        </p:spPr>
      </p:pic>
      <p:sp>
        <p:nvSpPr>
          <p:cNvPr id="3" name="Content Placeholder 2"/>
          <p:cNvSpPr>
            <a:spLocks noGrp="1"/>
          </p:cNvSpPr>
          <p:nvPr>
            <p:ph/>
          </p:nvPr>
        </p:nvSpPr>
        <p:spPr>
          <a:xfrm>
            <a:off x="155448" y="384048"/>
            <a:ext cx="7589520" cy="466344"/>
          </a:xfrm>
          <a:noFill/>
        </p:spPr>
        <p:txBody>
          <a:bodyPr/>
          <a:lstStyle/>
          <a:p>
            <a:r>
              <a:rPr sz="2400">
                <a:solidFill>
                  <a:srgbClr val="FFFFFF">
                    <a:alpha val="100000"/>
                  </a:srgbClr>
                </a:solidFill>
                <a:latin typeface="Calibri-Light"/>
                <a:cs typeface="Calibri-Light"/>
              </a:rPr>
              <a:t>ESTUARY TRENDS: WEATHER &amp; WATER QUALITY</a:t>
            </a:r>
          </a:p>
          <a:p>
            <a:endParaRPr sz="2400">
              <a:solidFill>
                <a:srgbClr val="FFFFFF">
                  <a:alpha val="100000"/>
                </a:srgbClr>
              </a:solidFill>
              <a:latin typeface="Calibri-Light"/>
              <a:cs typeface="Calibri-Light"/>
            </a:endParaRPr>
          </a:p>
        </p:txBody>
      </p:sp>
      <p:sp>
        <p:nvSpPr>
          <p:cNvPr id="4" name="Content Placeholder 3"/>
          <p:cNvSpPr>
            <a:spLocks noGrp="1"/>
          </p:cNvSpPr>
          <p:nvPr>
            <p:ph/>
          </p:nvPr>
        </p:nvSpPr>
        <p:spPr>
          <a:xfrm>
            <a:off x="164592" y="832104"/>
            <a:ext cx="4434840" cy="649224"/>
          </a:xfrm>
          <a:noFill/>
        </p:spPr>
        <p:txBody>
          <a:bodyPr/>
          <a:lstStyle/>
          <a:p>
            <a:r>
              <a:rPr sz="1600">
                <a:solidFill>
                  <a:srgbClr val="FFFFFF">
                    <a:alpha val="100000"/>
                  </a:srgbClr>
                </a:solidFill>
                <a:latin typeface="Calibri-Light"/>
                <a:cs typeface="Calibri-Light"/>
              </a:rPr>
              <a:t>Resilient estuaries and coastal watersheds </a:t>
            </a:r>
            <a:r>
              <a:rPr lang="en-US" sz="1600">
                <a:solidFill>
                  <a:srgbClr val="FFFFFF">
                    <a:alpha val="100000"/>
                  </a:srgbClr>
                </a:solidFill>
                <a:latin typeface="Calibri-Light"/>
                <a:cs typeface="Calibri-Light"/>
              </a:rPr>
              <a:t>– </a:t>
            </a:r>
          </a:p>
          <a:p>
            <a:r>
              <a:rPr sz="1600">
                <a:solidFill>
                  <a:srgbClr val="FFFFFF">
                    <a:alpha val="100000"/>
                  </a:srgbClr>
                </a:solidFill>
                <a:latin typeface="Calibri-Light"/>
                <a:cs typeface="Calibri-Light"/>
              </a:rPr>
              <a:t>where human and natural communities thrive.</a:t>
            </a:r>
          </a:p>
        </p:txBody>
      </p:sp>
      <p:sp>
        <p:nvSpPr>
          <p:cNvPr id="5" name="Content Placeholder 4"/>
          <p:cNvSpPr>
            <a:spLocks noGrp="1"/>
          </p:cNvSpPr>
          <p:nvPr>
            <p:ph/>
          </p:nvPr>
        </p:nvSpPr>
        <p:spPr>
          <a:xfrm>
            <a:off x="164592" y="4645152"/>
            <a:ext cx="3749039" cy="566928"/>
          </a:xfrm>
          <a:noFill/>
        </p:spPr>
        <p:txBody>
          <a:bodyPr/>
          <a:lstStyle/>
          <a:p>
            <a:r>
              <a:rPr sz="1800">
                <a:solidFill>
                  <a:srgbClr val="FFFFFF">
                    <a:alpha val="100000"/>
                  </a:srgbClr>
                </a:solidFill>
                <a:latin typeface="Calibri-Light"/>
                <a:cs typeface="Calibri-Light"/>
              </a:rPr>
              <a:t>Elkhorn Slough National Estuarine Research Reserve (NERR)</a:t>
            </a:r>
          </a:p>
        </p:txBody>
      </p:sp>
      <p:sp>
        <p:nvSpPr>
          <p:cNvPr id="6" name="Content Placeholder 5"/>
          <p:cNvSpPr>
            <a:spLocks noGrp="1"/>
          </p:cNvSpPr>
          <p:nvPr>
            <p:ph/>
          </p:nvPr>
        </p:nvSpPr>
        <p:spPr>
          <a:xfrm>
            <a:off x="173736" y="4947412"/>
            <a:ext cx="3474720" cy="3200400"/>
          </a:xfrm>
          <a:noFill/>
        </p:spPr>
        <p:txBody>
          <a:bodyPr/>
          <a:lstStyle/>
          <a:p>
            <a:r>
              <a:rPr sz="1400">
                <a:solidFill>
                  <a:srgbClr val="FFFFFF">
                    <a:alpha val="100000"/>
                  </a:srgbClr>
                </a:solidFill>
                <a:latin typeface="Garamond"/>
                <a:cs typeface="Garamond"/>
              </a:rPr>
              <a:t>California's Elkhorn Slough NERR winds inland nearly seven miles from Moss Landing. The Reserve supports extraordinary biological diversity, providing critical habitat for many species of fish and wildlife. Renowned for its outstanding birding opportunities, the Reserve is also home to large numbers of sea lions, harbor seals, and California sea otters. Over the last 100 years, Elkhorn Slough has experienced substantial loss of salt marsh. Reserve staff work with partners to understand the causes for this loss and use this information to develop methods to successfully restore this important habitat. For more information go to: </a:t>
            </a:r>
          </a:p>
        </p:txBody>
      </p:sp>
      <p:sp>
        <p:nvSpPr>
          <p:cNvPr id="7" name="Content Placeholder 6"/>
          <p:cNvSpPr>
            <a:spLocks noGrp="1"/>
          </p:cNvSpPr>
          <p:nvPr>
            <p:ph/>
          </p:nvPr>
        </p:nvSpPr>
        <p:spPr>
          <a:xfrm>
            <a:off x="313436" y="7488936"/>
            <a:ext cx="2688336" cy="283464"/>
          </a:xfrm>
          <a:noFill/>
        </p:spPr>
        <p:txBody>
          <a:bodyPr/>
          <a:lstStyle/>
          <a:p>
            <a:r>
              <a:rPr sz="1400" b="1">
                <a:solidFill>
                  <a:srgbClr val="FFFFFF">
                    <a:alpha val="100000"/>
                  </a:srgbClr>
                </a:solidFill>
                <a:latin typeface="Garamond"/>
                <a:cs typeface="Garamond"/>
              </a:rPr>
              <a:t>http://www.elkhornslough.org</a:t>
            </a:r>
          </a:p>
        </p:txBody>
      </p:sp>
      <p:sp>
        <p:nvSpPr>
          <p:cNvPr id="8" name="Content Placeholder 7"/>
          <p:cNvSpPr>
            <a:spLocks noGrp="1"/>
          </p:cNvSpPr>
          <p:nvPr>
            <p:ph/>
          </p:nvPr>
        </p:nvSpPr>
        <p:spPr>
          <a:xfrm>
            <a:off x="3931920" y="4645152"/>
            <a:ext cx="3291840" cy="822960"/>
          </a:xfrm>
          <a:noFill/>
        </p:spPr>
        <p:txBody>
          <a:bodyPr/>
          <a:lstStyle/>
          <a:p>
            <a:r>
              <a:rPr sz="2400">
                <a:solidFill>
                  <a:srgbClr val="595959">
                    <a:alpha val="100000"/>
                  </a:srgbClr>
                </a:solidFill>
                <a:latin typeface="Calibri-Light"/>
                <a:cs typeface="Calibri-Light"/>
              </a:rPr>
              <a:t>2015 HIGHLIGHTS</a:t>
            </a:r>
          </a:p>
        </p:txBody>
      </p:sp>
      <p:sp>
        <p:nvSpPr>
          <p:cNvPr id="9" name="Content Placeholder 8"/>
          <p:cNvSpPr>
            <a:spLocks noGrp="1"/>
          </p:cNvSpPr>
          <p:nvPr>
            <p:ph/>
          </p:nvPr>
        </p:nvSpPr>
        <p:spPr>
          <a:xfrm>
            <a:off x="3950208" y="5394960"/>
            <a:ext cx="3291840" cy="566928"/>
          </a:xfrm>
          <a:noFill/>
        </p:spPr>
        <p:txBody>
          <a:bodyPr/>
          <a:lstStyle/>
          <a:p>
            <a:r>
              <a:rPr sz="1400">
                <a:solidFill>
                  <a:srgbClr val="404040">
                    <a:alpha val="100000"/>
                  </a:srgbClr>
                </a:solidFill>
                <a:latin typeface="Garamond"/>
                <a:cs typeface="Garamond"/>
              </a:rPr>
              <a:t>It was dryer - rainfall was below average compared to the long-term historical average</a:t>
            </a:r>
          </a:p>
        </p:txBody>
      </p:sp>
      <p:sp>
        <p:nvSpPr>
          <p:cNvPr id="10" name="Content Placeholder 9"/>
          <p:cNvSpPr>
            <a:spLocks noGrp="1"/>
          </p:cNvSpPr>
          <p:nvPr>
            <p:ph/>
          </p:nvPr>
        </p:nvSpPr>
        <p:spPr>
          <a:xfrm>
            <a:off x="3950208" y="6345936"/>
            <a:ext cx="3291840" cy="566928"/>
          </a:xfrm>
          <a:noFill/>
        </p:spPr>
        <p:txBody>
          <a:bodyPr/>
          <a:lstStyle/>
          <a:p>
            <a:r>
              <a:rPr sz="1400">
                <a:solidFill>
                  <a:srgbClr val="404040">
                    <a:alpha val="100000"/>
                  </a:srgbClr>
                </a:solidFill>
                <a:latin typeface="Garamond"/>
                <a:cs typeface="Garamond"/>
              </a:rPr>
              <a:t>It was hotter - air temperatures were higher in the late winter/spring compared to  the long-term historical average</a:t>
            </a:r>
          </a:p>
        </p:txBody>
      </p:sp>
      <p:sp>
        <p:nvSpPr>
          <p:cNvPr id="11" name="Content Placeholder 10"/>
          <p:cNvSpPr>
            <a:spLocks noGrp="1"/>
          </p:cNvSpPr>
          <p:nvPr>
            <p:ph/>
          </p:nvPr>
        </p:nvSpPr>
        <p:spPr>
          <a:xfrm>
            <a:off x="3950208" y="7306056"/>
            <a:ext cx="3291840" cy="566928"/>
          </a:xfrm>
          <a:noFill/>
        </p:spPr>
        <p:txBody>
          <a:bodyPr/>
          <a:lstStyle/>
          <a:p>
            <a:r>
              <a:rPr sz="1400">
                <a:solidFill>
                  <a:srgbClr val="404040">
                    <a:alpha val="100000"/>
                  </a:srgbClr>
                </a:solidFill>
                <a:latin typeface="Garamond"/>
                <a:cs typeface="Garamond"/>
              </a:rPr>
              <a:t>The highest observed dissolved inorganic nitrogen (DIN) concentrations occurred in the rainy winter season at three out of four locations</a:t>
            </a:r>
          </a:p>
        </p:txBody>
      </p:sp>
      <p:sp>
        <p:nvSpPr>
          <p:cNvPr id="12" name="Content Placeholder 11"/>
          <p:cNvSpPr>
            <a:spLocks noGrp="1"/>
          </p:cNvSpPr>
          <p:nvPr>
            <p:ph/>
          </p:nvPr>
        </p:nvSpPr>
        <p:spPr>
          <a:xfrm>
            <a:off x="3950208" y="8211312"/>
            <a:ext cx="3291840" cy="566928"/>
          </a:xfrm>
          <a:noFill/>
        </p:spPr>
        <p:txBody>
          <a:bodyPr/>
          <a:lstStyle/>
          <a:p>
            <a:r>
              <a:rPr sz="1400">
                <a:solidFill>
                  <a:srgbClr val="404040">
                    <a:alpha val="100000"/>
                  </a:srgbClr>
                </a:solidFill>
                <a:latin typeface="Garamond"/>
                <a:cs typeface="Garamond"/>
              </a:rPr>
              <a:t>An algal bloom occurred in late fall at three out of four locations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
          <p:cNvPicPr/>
          <p:nvPr/>
        </p:nvPicPr>
        <p:blipFill>
          <a:blip r:embed="rId2" cstate="print"/>
          <a:stretch>
            <a:fillRect/>
          </a:stretch>
        </p:blipFill>
        <p:spPr>
          <a:xfrm>
            <a:off x="4572000" y="265176"/>
            <a:ext cx="3017520" cy="2880360"/>
          </a:xfrm>
          <a:prstGeom prst="rect">
            <a:avLst/>
          </a:prstGeom>
        </p:spPr>
      </p:pic>
      <p:pic>
        <p:nvPicPr>
          <p:cNvPr id="3" name="pic"/>
          <p:cNvPicPr/>
          <p:nvPr/>
        </p:nvPicPr>
        <p:blipFill>
          <a:blip r:embed="rId3" cstate="print"/>
          <a:stretch>
            <a:fillRect/>
          </a:stretch>
        </p:blipFill>
        <p:spPr>
          <a:xfrm>
            <a:off x="228600" y="7379208"/>
            <a:ext cx="2971800" cy="1828800"/>
          </a:xfrm>
          <a:prstGeom prst="rect">
            <a:avLst/>
          </a:prstGeom>
        </p:spPr>
      </p:pic>
      <p:pic>
        <p:nvPicPr>
          <p:cNvPr id="4" name="pic"/>
          <p:cNvPicPr/>
          <p:nvPr/>
        </p:nvPicPr>
        <p:blipFill>
          <a:blip r:embed="rId4" cstate="print"/>
          <a:stretch>
            <a:fillRect/>
          </a:stretch>
        </p:blipFill>
        <p:spPr>
          <a:xfrm>
            <a:off x="3255264" y="7379208"/>
            <a:ext cx="2971800" cy="1828800"/>
          </a:xfrm>
          <a:prstGeom prst="rect">
            <a:avLst/>
          </a:prstGeom>
        </p:spPr>
      </p:pic>
      <p:sp>
        <p:nvSpPr>
          <p:cNvPr id="5" name="Content Placeholder 4"/>
          <p:cNvSpPr>
            <a:spLocks noGrp="1"/>
          </p:cNvSpPr>
          <p:nvPr>
            <p:ph/>
          </p:nvPr>
        </p:nvSpPr>
        <p:spPr>
          <a:xfrm>
            <a:off x="137160" y="301752"/>
            <a:ext cx="4206240" cy="466344"/>
          </a:xfrm>
          <a:noFill/>
        </p:spPr>
        <p:txBody>
          <a:bodyPr/>
          <a:lstStyle/>
          <a:p>
            <a:r>
              <a:rPr sz="1800" b="1">
                <a:solidFill>
                  <a:srgbClr val="444E65">
                    <a:alpha val="100000"/>
                  </a:srgbClr>
                </a:solidFill>
                <a:latin typeface="Calibri-Light"/>
                <a:cs typeface="Calibri-Light"/>
              </a:rPr>
              <a:t>HOW IS OUR ESTUARY CHANGING?</a:t>
            </a:r>
          </a:p>
        </p:txBody>
      </p:sp>
      <p:sp>
        <p:nvSpPr>
          <p:cNvPr id="6" name="Content Placeholder 5"/>
          <p:cNvSpPr>
            <a:spLocks noGrp="1"/>
          </p:cNvSpPr>
          <p:nvPr>
            <p:ph/>
          </p:nvPr>
        </p:nvSpPr>
        <p:spPr>
          <a:xfrm>
            <a:off x="137160" y="722376"/>
            <a:ext cx="4389120" cy="502920"/>
          </a:xfrm>
          <a:noFill/>
        </p:spPr>
        <p:txBody>
          <a:bodyPr/>
          <a:lstStyle/>
          <a:p>
            <a:r>
              <a:rPr sz="1600" b="1">
                <a:solidFill>
                  <a:srgbClr val="444E65">
                    <a:alpha val="100000"/>
                  </a:srgbClr>
                </a:solidFill>
                <a:latin typeface="Garamond"/>
                <a:cs typeface="Garamond"/>
              </a:rPr>
              <a:t>Precipitation </a:t>
            </a:r>
            <a:r>
              <a:rPr sz="1600">
                <a:solidFill>
                  <a:srgbClr val="404040">
                    <a:alpha val="100000"/>
                  </a:srgbClr>
                </a:solidFill>
                <a:latin typeface="Garamond"/>
                <a:cs typeface="Garamond"/>
              </a:rPr>
              <a:t>is not changing</a:t>
            </a:r>
          </a:p>
        </p:txBody>
      </p:sp>
      <p:sp>
        <p:nvSpPr>
          <p:cNvPr id="7" name="Content Placeholder 6"/>
          <p:cNvSpPr>
            <a:spLocks noGrp="1"/>
          </p:cNvSpPr>
          <p:nvPr>
            <p:ph/>
          </p:nvPr>
        </p:nvSpPr>
        <p:spPr>
          <a:xfrm>
            <a:off x="137160" y="1207008"/>
            <a:ext cx="4389120" cy="502920"/>
          </a:xfrm>
          <a:noFill/>
        </p:spPr>
        <p:txBody>
          <a:bodyPr/>
          <a:lstStyle/>
          <a:p>
            <a:r>
              <a:rPr sz="1600" b="1">
                <a:solidFill>
                  <a:srgbClr val="444E65">
                    <a:alpha val="100000"/>
                  </a:srgbClr>
                </a:solidFill>
                <a:latin typeface="Garamond"/>
                <a:cs typeface="Garamond"/>
              </a:rPr>
              <a:t>Air Temperature </a:t>
            </a:r>
            <a:r>
              <a:rPr sz="1600">
                <a:solidFill>
                  <a:srgbClr val="404040">
                    <a:alpha val="100000"/>
                  </a:srgbClr>
                </a:solidFill>
                <a:latin typeface="Garamond"/>
                <a:cs typeface="Garamond"/>
              </a:rPr>
              <a:t>increased</a:t>
            </a:r>
          </a:p>
        </p:txBody>
      </p:sp>
      <p:sp>
        <p:nvSpPr>
          <p:cNvPr id="8" name="Content Placeholder 7"/>
          <p:cNvSpPr>
            <a:spLocks noGrp="1"/>
          </p:cNvSpPr>
          <p:nvPr>
            <p:ph/>
          </p:nvPr>
        </p:nvSpPr>
        <p:spPr>
          <a:xfrm>
            <a:off x="137160" y="1691640"/>
            <a:ext cx="4389120" cy="502920"/>
          </a:xfrm>
          <a:noFill/>
        </p:spPr>
        <p:txBody>
          <a:bodyPr/>
          <a:lstStyle/>
          <a:p>
            <a:r>
              <a:rPr sz="1600" b="1">
                <a:solidFill>
                  <a:srgbClr val="444E65">
                    <a:alpha val="100000"/>
                  </a:srgbClr>
                </a:solidFill>
                <a:latin typeface="Garamond"/>
                <a:cs typeface="Garamond"/>
              </a:rPr>
              <a:t>Nutrients </a:t>
            </a:r>
            <a:r>
              <a:rPr sz="1600">
                <a:solidFill>
                  <a:srgbClr val="404040">
                    <a:alpha val="100000"/>
                  </a:srgbClr>
                </a:solidFill>
                <a:latin typeface="Garamond"/>
                <a:cs typeface="Garamond"/>
              </a:rPr>
              <a:t>(nitrogen and phosphorus) are not changing at most locations</a:t>
            </a:r>
          </a:p>
        </p:txBody>
      </p:sp>
      <p:sp>
        <p:nvSpPr>
          <p:cNvPr id="9" name="Content Placeholder 8"/>
          <p:cNvSpPr>
            <a:spLocks noGrp="1"/>
          </p:cNvSpPr>
          <p:nvPr>
            <p:ph/>
          </p:nvPr>
        </p:nvSpPr>
        <p:spPr>
          <a:xfrm>
            <a:off x="137160" y="2167128"/>
            <a:ext cx="4389120" cy="502920"/>
          </a:xfrm>
          <a:noFill/>
        </p:spPr>
        <p:txBody>
          <a:bodyPr/>
          <a:lstStyle/>
          <a:p>
            <a:r>
              <a:rPr sz="1600" b="1">
                <a:solidFill>
                  <a:srgbClr val="444E65">
                    <a:alpha val="100000"/>
                  </a:srgbClr>
                </a:solidFill>
                <a:latin typeface="Garamond"/>
                <a:cs typeface="Garamond"/>
              </a:rPr>
              <a:t>Algae </a:t>
            </a:r>
            <a:r>
              <a:rPr sz="1600">
                <a:solidFill>
                  <a:srgbClr val="404040">
                    <a:alpha val="100000"/>
                  </a:srgbClr>
                </a:solidFill>
                <a:latin typeface="Garamond"/>
                <a:cs typeface="Garamond"/>
              </a:rPr>
              <a:t>growth is not changing</a:t>
            </a:r>
          </a:p>
        </p:txBody>
      </p:sp>
      <p:sp>
        <p:nvSpPr>
          <p:cNvPr id="10" name="Content Placeholder 9"/>
          <p:cNvSpPr>
            <a:spLocks noGrp="1"/>
          </p:cNvSpPr>
          <p:nvPr>
            <p:ph/>
          </p:nvPr>
        </p:nvSpPr>
        <p:spPr>
          <a:xfrm>
            <a:off x="137160" y="2642616"/>
            <a:ext cx="4389120" cy="502920"/>
          </a:xfrm>
          <a:noFill/>
        </p:spPr>
        <p:txBody>
          <a:bodyPr/>
          <a:lstStyle/>
          <a:p>
            <a:r>
              <a:rPr sz="1600" b="1">
                <a:solidFill>
                  <a:srgbClr val="444E65">
                    <a:alpha val="100000"/>
                  </a:srgbClr>
                </a:solidFill>
                <a:latin typeface="Garamond"/>
                <a:cs typeface="Garamond"/>
              </a:rPr>
              <a:t>Dissolved Oxygen </a:t>
            </a:r>
            <a:r>
              <a:rPr sz="1600">
                <a:solidFill>
                  <a:srgbClr val="404040">
                    <a:alpha val="100000"/>
                  </a:srgbClr>
                </a:solidFill>
                <a:latin typeface="Garamond"/>
                <a:cs typeface="Garamond"/>
              </a:rPr>
              <a:t>increased at two out of four locations</a:t>
            </a:r>
          </a:p>
        </p:txBody>
      </p:sp>
      <p:sp>
        <p:nvSpPr>
          <p:cNvPr id="11" name="Content Placeholder 10"/>
          <p:cNvSpPr>
            <a:spLocks noGrp="1"/>
          </p:cNvSpPr>
          <p:nvPr>
            <p:ph/>
          </p:nvPr>
        </p:nvSpPr>
        <p:spPr>
          <a:xfrm>
            <a:off x="128016" y="3163824"/>
            <a:ext cx="4389120" cy="365760"/>
          </a:xfrm>
          <a:noFill/>
        </p:spPr>
        <p:txBody>
          <a:bodyPr/>
          <a:lstStyle/>
          <a:p>
            <a:r>
              <a:rPr sz="1800">
                <a:solidFill>
                  <a:srgbClr val="FFFFFF">
                    <a:alpha val="100000"/>
                  </a:srgbClr>
                </a:solidFill>
                <a:latin typeface="Calibri-Light"/>
                <a:cs typeface="Calibri-Light"/>
              </a:rPr>
              <a:t>Trends in Weather &amp; Water Quality*</a:t>
            </a:r>
          </a:p>
        </p:txBody>
      </p:sp>
      <p:sp>
        <p:nvSpPr>
          <p:cNvPr id="12" name="Content Placeholder 11"/>
          <p:cNvSpPr>
            <a:spLocks noGrp="1"/>
          </p:cNvSpPr>
          <p:nvPr>
            <p:ph/>
          </p:nvPr>
        </p:nvSpPr>
        <p:spPr>
          <a:xfrm>
            <a:off x="2633472" y="6016752"/>
            <a:ext cx="2011680" cy="182880"/>
          </a:xfrm>
          <a:noFill/>
        </p:spPr>
        <p:txBody>
          <a:bodyPr/>
          <a:lstStyle/>
          <a:p>
            <a:r>
              <a:rPr sz="1000" i="1">
                <a:solidFill>
                  <a:srgbClr val="FFFFFF">
                    <a:alpha val="100000"/>
                  </a:srgbClr>
                </a:solidFill>
                <a:latin typeface="Garamond"/>
                <a:cs typeface="Garamond"/>
              </a:rPr>
              <a:t>*Based on data collected from 2010-2015</a:t>
            </a:r>
          </a:p>
        </p:txBody>
      </p:sp>
      <p:sp>
        <p:nvSpPr>
          <p:cNvPr id="13" name="Content Placeholder 12"/>
          <p:cNvSpPr>
            <a:spLocks noGrp="1"/>
          </p:cNvSpPr>
          <p:nvPr>
            <p:ph/>
          </p:nvPr>
        </p:nvSpPr>
        <p:spPr>
          <a:xfrm>
            <a:off x="4526280" y="283464"/>
            <a:ext cx="3108960" cy="603504"/>
          </a:xfrm>
          <a:noFill/>
        </p:spPr>
        <p:txBody>
          <a:bodyPr/>
          <a:lstStyle/>
          <a:p>
            <a:r>
              <a:rPr sz="1800">
                <a:solidFill>
                  <a:srgbClr val="444E65">
                    <a:alpha val="100000"/>
                  </a:srgbClr>
                </a:solidFill>
                <a:latin typeface="Calibri-Light"/>
                <a:cs typeface="Calibri-Light"/>
              </a:rPr>
              <a:t>Elkhorn Slough Sampling Locations</a:t>
            </a:r>
          </a:p>
        </p:txBody>
      </p:sp>
      <p:sp>
        <p:nvSpPr>
          <p:cNvPr id="14" name="Content Placeholder 13"/>
          <p:cNvSpPr>
            <a:spLocks noGrp="1"/>
          </p:cNvSpPr>
          <p:nvPr>
            <p:ph/>
          </p:nvPr>
        </p:nvSpPr>
        <p:spPr>
          <a:xfrm>
            <a:off x="137160" y="6757416"/>
            <a:ext cx="6675120" cy="365760"/>
          </a:xfrm>
          <a:noFill/>
        </p:spPr>
        <p:txBody>
          <a:bodyPr/>
          <a:lstStyle/>
          <a:p>
            <a:r>
              <a:rPr sz="1800">
                <a:solidFill>
                  <a:srgbClr val="444E65">
                    <a:alpha val="100000"/>
                  </a:srgbClr>
                </a:solidFill>
                <a:latin typeface="Calibri-Light"/>
                <a:cs typeface="Calibri-Light"/>
              </a:rPr>
              <a:t>Weather Can Have A Major Impact On Water Quality</a:t>
            </a:r>
          </a:p>
        </p:txBody>
      </p:sp>
      <p:sp>
        <p:nvSpPr>
          <p:cNvPr id="15" name="Content Placeholder 14"/>
          <p:cNvSpPr>
            <a:spLocks noGrp="1"/>
          </p:cNvSpPr>
          <p:nvPr>
            <p:ph/>
          </p:nvPr>
        </p:nvSpPr>
        <p:spPr>
          <a:xfrm>
            <a:off x="146304" y="7022592"/>
            <a:ext cx="6675120" cy="310896"/>
          </a:xfrm>
          <a:noFill/>
        </p:spPr>
        <p:txBody>
          <a:bodyPr/>
          <a:lstStyle/>
          <a:p>
            <a:r>
              <a:rPr sz="1600">
                <a:solidFill>
                  <a:srgbClr val="444E65">
                    <a:alpha val="100000"/>
                  </a:srgbClr>
                </a:solidFill>
                <a:latin typeface="Calibri-Light"/>
                <a:cs typeface="Calibri-Light"/>
              </a:rPr>
              <a:t>Precipitation &amp; Air Temperature</a:t>
            </a:r>
          </a:p>
        </p:txBody>
      </p:sp>
      <p:sp>
        <p:nvSpPr>
          <p:cNvPr id="16" name="Content Placeholder 15"/>
          <p:cNvSpPr>
            <a:spLocks noGrp="1"/>
          </p:cNvSpPr>
          <p:nvPr>
            <p:ph/>
          </p:nvPr>
        </p:nvSpPr>
        <p:spPr>
          <a:xfrm>
            <a:off x="146304" y="9217152"/>
            <a:ext cx="2834640" cy="685800"/>
          </a:xfrm>
          <a:noFill/>
        </p:spPr>
        <p:txBody>
          <a:bodyPr/>
          <a:lstStyle/>
          <a:p>
            <a:r>
              <a:rPr sz="1200">
                <a:solidFill>
                  <a:srgbClr val="404040">
                    <a:alpha val="100000"/>
                  </a:srgbClr>
                </a:solidFill>
                <a:latin typeface="Garamond"/>
                <a:cs typeface="Garamond"/>
              </a:rPr>
              <a:t>Rainfall was ~3 inches less than the long-term historical average in 2016</a:t>
            </a:r>
          </a:p>
        </p:txBody>
      </p:sp>
      <p:sp>
        <p:nvSpPr>
          <p:cNvPr id="17" name="Content Placeholder 16"/>
          <p:cNvSpPr>
            <a:spLocks noGrp="1"/>
          </p:cNvSpPr>
          <p:nvPr>
            <p:ph/>
          </p:nvPr>
        </p:nvSpPr>
        <p:spPr>
          <a:xfrm>
            <a:off x="3182112" y="9217152"/>
            <a:ext cx="2834640" cy="685800"/>
          </a:xfrm>
          <a:noFill/>
        </p:spPr>
        <p:txBody>
          <a:bodyPr/>
          <a:lstStyle/>
          <a:p>
            <a:r>
              <a:rPr sz="1200">
                <a:solidFill>
                  <a:srgbClr val="404040">
                    <a:alpha val="100000"/>
                  </a:srgbClr>
                </a:solidFill>
                <a:latin typeface="Garamond"/>
                <a:cs typeface="Garamond"/>
              </a:rPr>
              <a:t>Air Temperature was much hotter in the late winter/spring of 2016 compared to the long-term historical average</a:t>
            </a:r>
          </a:p>
        </p:txBody>
      </p:sp>
      <p:graphicFrame>
        <p:nvGraphicFramePr>
          <p:cNvPr id="18" name="Table 17"/>
          <p:cNvGraphicFramePr>
            <a:graphicFrameLocks noGrp="1"/>
          </p:cNvGraphicFramePr>
          <p:nvPr/>
        </p:nvGraphicFramePr>
        <p:xfrm>
          <a:off x="246888" y="3529584"/>
          <a:ext cx="1508760" cy="440741"/>
        </p:xfrm>
        <a:graphic>
          <a:graphicData uri="http://schemas.openxmlformats.org/drawingml/2006/table">
            <a:tbl>
              <a:tblPr/>
              <a:tblGrid>
                <a:gridCol w="502920">
                  <a:extLst>
                    <a:ext uri="{9D8B030D-6E8A-4147-A177-3AD203B41FA5}">
                      <a16:colId xmlns:a16="http://schemas.microsoft.com/office/drawing/2014/main" val="20000"/>
                    </a:ext>
                  </a:extLst>
                </a:gridCol>
                <a:gridCol w="1005840">
                  <a:extLst>
                    <a:ext uri="{9D8B030D-6E8A-4147-A177-3AD203B41FA5}">
                      <a16:colId xmlns:a16="http://schemas.microsoft.com/office/drawing/2014/main" val="20001"/>
                    </a:ext>
                  </a:extLst>
                </a:gridCol>
              </a:tblGrid>
              <a:tr h="256032">
                <a:tc>
                  <a:txBody>
                    <a:bodyPr/>
                    <a:lstStyle/>
                    <a:p>
                      <a:pPr marL="0" marR="0" algn="ctr">
                        <a:spcBef>
                          <a:spcPts val="0"/>
                        </a:spcBef>
                        <a:spcAft>
                          <a:spcPts val="0"/>
                        </a:spcAft>
                        <a:buNone/>
                      </a:pPr>
                      <a:r>
                        <a:rPr sz="600" b="1">
                          <a:solidFill>
                            <a:srgbClr val="404040">
                              <a:alpha val="100000"/>
                            </a:srgbClr>
                          </a:solidFill>
                          <a:latin typeface="Arial"/>
                          <a:cs typeface="Arial"/>
                        </a:rPr>
                        <a:t>Location ID</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FFFFFF">
                        <a:alpha val="100000"/>
                      </a:srgbClr>
                    </a:solidFill>
                  </a:tcPr>
                </a:tc>
                <a:tc>
                  <a:txBody>
                    <a:bodyPr/>
                    <a:lstStyle/>
                    <a:p>
                      <a:pPr marL="0" marR="0" algn="ctr">
                        <a:spcBef>
                          <a:spcPts val="0"/>
                        </a:spcBef>
                        <a:spcAft>
                          <a:spcPts val="0"/>
                        </a:spcAft>
                        <a:buNone/>
                      </a:pPr>
                      <a:r>
                        <a:rPr sz="600" b="1">
                          <a:solidFill>
                            <a:srgbClr val="404040">
                              <a:alpha val="100000"/>
                            </a:srgbClr>
                          </a:solidFill>
                          <a:latin typeface="Arial"/>
                          <a:cs typeface="Arial"/>
                        </a:rPr>
                        <a:t>Location Name</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FFFFFF">
                        <a:alpha val="100000"/>
                      </a:srgbClr>
                    </a:solidFill>
                  </a:tcPr>
                </a:tc>
                <a:extLst>
                  <a:ext uri="{0D108BD9-81ED-4DB2-BD59-A6C34878D82A}">
                    <a16:rowId xmlns:a16="http://schemas.microsoft.com/office/drawing/2014/main" val="10000"/>
                  </a:ext>
                </a:extLst>
              </a:tr>
              <a:tr h="184709">
                <a:tc>
                  <a:txBody>
                    <a:bodyPr/>
                    <a:lstStyle/>
                    <a:p>
                      <a:pPr marL="0" marR="0" algn="ctr">
                        <a:spcBef>
                          <a:spcPts val="0"/>
                        </a:spcBef>
                        <a:spcAft>
                          <a:spcPts val="0"/>
                        </a:spcAft>
                        <a:buNone/>
                      </a:pPr>
                      <a:r>
                        <a:rPr sz="600" b="1">
                          <a:solidFill>
                            <a:srgbClr val="404040">
                              <a:alpha val="100000"/>
                            </a:srgbClr>
                          </a:solidFill>
                          <a:latin typeface="Arial"/>
                          <a:cs typeface="Arial"/>
                        </a:rPr>
                        <a:t>CW</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FFFFFF">
                        <a:alpha val="100000"/>
                      </a:srgbClr>
                    </a:solidFill>
                  </a:tcPr>
                </a:tc>
                <a:tc>
                  <a:txBody>
                    <a:bodyPr/>
                    <a:lstStyle/>
                    <a:p>
                      <a:pPr marL="0" marR="0" algn="ctr">
                        <a:spcBef>
                          <a:spcPts val="0"/>
                        </a:spcBef>
                        <a:spcAft>
                          <a:spcPts val="0"/>
                        </a:spcAft>
                        <a:buNone/>
                      </a:pPr>
                      <a:r>
                        <a:rPr sz="600" b="1">
                          <a:solidFill>
                            <a:srgbClr val="404040">
                              <a:alpha val="100000"/>
                            </a:srgbClr>
                          </a:solidFill>
                          <a:latin typeface="Arial"/>
                          <a:cs typeface="Arial"/>
                        </a:rPr>
                        <a:t>Caspian Weather Station</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FFFFFF">
                        <a:alpha val="100000"/>
                      </a:srgbClr>
                    </a:solidFill>
                  </a:tcPr>
                </a:tc>
                <a:extLst>
                  <a:ext uri="{0D108BD9-81ED-4DB2-BD59-A6C34878D82A}">
                    <a16:rowId xmlns:a16="http://schemas.microsoft.com/office/drawing/2014/main" val="10001"/>
                  </a:ext>
                </a:extLst>
              </a:tr>
            </a:tbl>
          </a:graphicData>
        </a:graphic>
      </p:graphicFrame>
      <p:graphicFrame>
        <p:nvGraphicFramePr>
          <p:cNvPr id="19" name="Table 18"/>
          <p:cNvGraphicFramePr>
            <a:graphicFrameLocks noGrp="1"/>
          </p:cNvGraphicFramePr>
          <p:nvPr/>
        </p:nvGraphicFramePr>
        <p:xfrm>
          <a:off x="1773936" y="3529584"/>
          <a:ext cx="1097280" cy="440741"/>
        </p:xfrm>
        <a:graphic>
          <a:graphicData uri="http://schemas.openxmlformats.org/drawingml/2006/table">
            <a:tbl>
              <a:tblPr/>
              <a:tblGrid>
                <a:gridCol w="548640">
                  <a:extLst>
                    <a:ext uri="{9D8B030D-6E8A-4147-A177-3AD203B41FA5}">
                      <a16:colId xmlns:a16="http://schemas.microsoft.com/office/drawing/2014/main" val="20000"/>
                    </a:ext>
                  </a:extLst>
                </a:gridCol>
                <a:gridCol w="548640">
                  <a:extLst>
                    <a:ext uri="{9D8B030D-6E8A-4147-A177-3AD203B41FA5}">
                      <a16:colId xmlns:a16="http://schemas.microsoft.com/office/drawing/2014/main" val="20001"/>
                    </a:ext>
                  </a:extLst>
                </a:gridCol>
              </a:tblGrid>
              <a:tr h="256032">
                <a:tc>
                  <a:txBody>
                    <a:bodyPr/>
                    <a:lstStyle/>
                    <a:p>
                      <a:pPr marL="25400" marR="25400" algn="ctr">
                        <a:spcBef>
                          <a:spcPts val="200"/>
                        </a:spcBef>
                        <a:spcAft>
                          <a:spcPts val="200"/>
                        </a:spcAft>
                        <a:buNone/>
                      </a:pPr>
                      <a:r>
                        <a:rPr sz="600" b="1">
                          <a:solidFill>
                            <a:srgbClr val="404040">
                              <a:alpha val="100000"/>
                            </a:srgbClr>
                          </a:solidFill>
                          <a:latin typeface="Arial"/>
                          <a:cs typeface="Arial"/>
                        </a:rPr>
                        <a:t>Air Temperature</a:t>
                      </a:r>
                    </a:p>
                  </a:txBody>
                  <a:tcPr marL="0" marR="0" marT="25400" marB="2540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FFFFFF">
                        <a:alpha val="100000"/>
                      </a:srgbClr>
                    </a:solidFill>
                  </a:tcPr>
                </a:tc>
                <a:tc>
                  <a:txBody>
                    <a:bodyPr/>
                    <a:lstStyle/>
                    <a:p>
                      <a:pPr marL="25400" marR="25400" algn="ctr">
                        <a:spcBef>
                          <a:spcPts val="200"/>
                        </a:spcBef>
                        <a:spcAft>
                          <a:spcPts val="200"/>
                        </a:spcAft>
                        <a:buNone/>
                      </a:pPr>
                      <a:r>
                        <a:rPr sz="600" b="1">
                          <a:solidFill>
                            <a:srgbClr val="404040">
                              <a:alpha val="100000"/>
                            </a:srgbClr>
                          </a:solidFill>
                          <a:latin typeface="Arial"/>
                          <a:cs typeface="Arial"/>
                        </a:rPr>
                        <a:t>Precipitiation</a:t>
                      </a:r>
                    </a:p>
                  </a:txBody>
                  <a:tcPr marL="0" marR="0" marT="25400" marB="2540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FFFFFF">
                        <a:alpha val="100000"/>
                      </a:srgbClr>
                    </a:solidFill>
                  </a:tcPr>
                </a:tc>
                <a:extLst>
                  <a:ext uri="{0D108BD9-81ED-4DB2-BD59-A6C34878D82A}">
                    <a16:rowId xmlns:a16="http://schemas.microsoft.com/office/drawing/2014/main" val="10000"/>
                  </a:ext>
                </a:extLst>
              </a:tr>
              <a:tr h="184709">
                <a:tc>
                  <a:txBody>
                    <a:bodyPr/>
                    <a:lstStyle/>
                    <a:p>
                      <a:pPr marL="25400" marR="25400" algn="ctr">
                        <a:spcBef>
                          <a:spcPts val="200"/>
                        </a:spcBef>
                        <a:spcAft>
                          <a:spcPts val="200"/>
                        </a:spcAft>
                        <a:buNone/>
                      </a:pPr>
                      <a:r>
                        <a:rPr sz="1200" b="1">
                          <a:solidFill>
                            <a:srgbClr val="FFFFFF">
                              <a:alpha val="100000"/>
                            </a:srgbClr>
                          </a:solidFill>
                          <a:latin typeface="Wingdings 3"/>
                          <a:cs typeface="Wingdings 3"/>
                        </a:rPr>
                        <a:t>h</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247BA0">
                        <a:alpha val="100000"/>
                      </a:srgbClr>
                    </a:solidFill>
                  </a:tcPr>
                </a:tc>
                <a:tc>
                  <a:txBody>
                    <a:bodyPr/>
                    <a:lstStyle/>
                    <a:p>
                      <a:pPr marL="25400" marR="25400" algn="ctr">
                        <a:spcBef>
                          <a:spcPts val="200"/>
                        </a:spcBef>
                        <a:spcAft>
                          <a:spcPts val="200"/>
                        </a:spcAft>
                        <a:buNone/>
                      </a:pPr>
                      <a:r>
                        <a:rPr sz="1200">
                          <a:solidFill>
                            <a:srgbClr val="444E65">
                              <a:alpha val="100000"/>
                            </a:srgbClr>
                          </a:solidFill>
                          <a:latin typeface="Arial"/>
                          <a:cs typeface="Arial"/>
                        </a:rPr>
                        <a:t>—</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D9D9D9">
                        <a:alpha val="100000"/>
                      </a:srgbClr>
                    </a:solidFill>
                  </a:tcPr>
                </a:tc>
                <a:extLst>
                  <a:ext uri="{0D108BD9-81ED-4DB2-BD59-A6C34878D82A}">
                    <a16:rowId xmlns:a16="http://schemas.microsoft.com/office/drawing/2014/main" val="10001"/>
                  </a:ext>
                </a:extLst>
              </a:tr>
            </a:tbl>
          </a:graphicData>
        </a:graphic>
      </p:graphicFrame>
      <p:graphicFrame>
        <p:nvGraphicFramePr>
          <p:cNvPr id="20" name="Table 19"/>
          <p:cNvGraphicFramePr>
            <a:graphicFrameLocks noGrp="1"/>
          </p:cNvGraphicFramePr>
          <p:nvPr/>
        </p:nvGraphicFramePr>
        <p:xfrm>
          <a:off x="246888" y="4005072"/>
          <a:ext cx="1508760" cy="994868"/>
        </p:xfrm>
        <a:graphic>
          <a:graphicData uri="http://schemas.openxmlformats.org/drawingml/2006/table">
            <a:tbl>
              <a:tblPr/>
              <a:tblGrid>
                <a:gridCol w="502920">
                  <a:extLst>
                    <a:ext uri="{9D8B030D-6E8A-4147-A177-3AD203B41FA5}">
                      <a16:colId xmlns:a16="http://schemas.microsoft.com/office/drawing/2014/main" val="20000"/>
                    </a:ext>
                  </a:extLst>
                </a:gridCol>
                <a:gridCol w="1005840">
                  <a:extLst>
                    <a:ext uri="{9D8B030D-6E8A-4147-A177-3AD203B41FA5}">
                      <a16:colId xmlns:a16="http://schemas.microsoft.com/office/drawing/2014/main" val="20001"/>
                    </a:ext>
                  </a:extLst>
                </a:gridCol>
              </a:tblGrid>
              <a:tr h="256032">
                <a:tc>
                  <a:txBody>
                    <a:bodyPr/>
                    <a:lstStyle/>
                    <a:p>
                      <a:pPr marL="0" marR="0" algn="ctr">
                        <a:spcBef>
                          <a:spcPts val="0"/>
                        </a:spcBef>
                        <a:spcAft>
                          <a:spcPts val="0"/>
                        </a:spcAft>
                        <a:buNone/>
                      </a:pPr>
                      <a:r>
                        <a:rPr sz="600" b="1">
                          <a:solidFill>
                            <a:srgbClr val="404040">
                              <a:alpha val="100000"/>
                            </a:srgbClr>
                          </a:solidFill>
                          <a:latin typeface="Arial"/>
                          <a:cs typeface="Arial"/>
                        </a:rPr>
                        <a:t>Location ID</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FFFFFF">
                        <a:alpha val="100000"/>
                      </a:srgbClr>
                    </a:solidFill>
                  </a:tcPr>
                </a:tc>
                <a:tc>
                  <a:txBody>
                    <a:bodyPr/>
                    <a:lstStyle/>
                    <a:p>
                      <a:pPr marL="0" marR="0" algn="ctr">
                        <a:spcBef>
                          <a:spcPts val="0"/>
                        </a:spcBef>
                        <a:spcAft>
                          <a:spcPts val="0"/>
                        </a:spcAft>
                        <a:buNone/>
                      </a:pPr>
                      <a:r>
                        <a:rPr sz="600" b="1">
                          <a:solidFill>
                            <a:srgbClr val="404040">
                              <a:alpha val="100000"/>
                            </a:srgbClr>
                          </a:solidFill>
                          <a:latin typeface="Arial"/>
                          <a:cs typeface="Arial"/>
                        </a:rPr>
                        <a:t>Location Name</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FFFFFF">
                        <a:alpha val="100000"/>
                      </a:srgbClr>
                    </a:solidFill>
                  </a:tcPr>
                </a:tc>
                <a:extLst>
                  <a:ext uri="{0D108BD9-81ED-4DB2-BD59-A6C34878D82A}">
                    <a16:rowId xmlns:a16="http://schemas.microsoft.com/office/drawing/2014/main" val="10000"/>
                  </a:ext>
                </a:extLst>
              </a:tr>
              <a:tr h="184709">
                <a:tc>
                  <a:txBody>
                    <a:bodyPr/>
                    <a:lstStyle/>
                    <a:p>
                      <a:pPr marL="0" marR="0" algn="ctr">
                        <a:spcBef>
                          <a:spcPts val="0"/>
                        </a:spcBef>
                        <a:spcAft>
                          <a:spcPts val="0"/>
                        </a:spcAft>
                        <a:buNone/>
                      </a:pPr>
                      <a:r>
                        <a:rPr sz="600" b="1">
                          <a:solidFill>
                            <a:srgbClr val="404040">
                              <a:alpha val="100000"/>
                            </a:srgbClr>
                          </a:solidFill>
                          <a:latin typeface="Arial"/>
                          <a:cs typeface="Arial"/>
                        </a:rPr>
                        <a:t>AP</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FFFFFF">
                        <a:alpha val="100000"/>
                      </a:srgbClr>
                    </a:solidFill>
                  </a:tcPr>
                </a:tc>
                <a:tc>
                  <a:txBody>
                    <a:bodyPr/>
                    <a:lstStyle/>
                    <a:p>
                      <a:pPr marL="0" marR="0" algn="ctr">
                        <a:spcBef>
                          <a:spcPts val="0"/>
                        </a:spcBef>
                        <a:spcAft>
                          <a:spcPts val="0"/>
                        </a:spcAft>
                        <a:buNone/>
                      </a:pPr>
                      <a:r>
                        <a:rPr sz="600" b="1">
                          <a:solidFill>
                            <a:srgbClr val="404040">
                              <a:alpha val="100000"/>
                            </a:srgbClr>
                          </a:solidFill>
                          <a:latin typeface="Arial"/>
                          <a:cs typeface="Arial"/>
                        </a:rPr>
                        <a:t>Azevedo Pond</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FFFFFF">
                        <a:alpha val="100000"/>
                      </a:srgbClr>
                    </a:solidFill>
                  </a:tcPr>
                </a:tc>
                <a:extLst>
                  <a:ext uri="{0D108BD9-81ED-4DB2-BD59-A6C34878D82A}">
                    <a16:rowId xmlns:a16="http://schemas.microsoft.com/office/drawing/2014/main" val="10001"/>
                  </a:ext>
                </a:extLst>
              </a:tr>
              <a:tr h="184709">
                <a:tc>
                  <a:txBody>
                    <a:bodyPr/>
                    <a:lstStyle/>
                    <a:p>
                      <a:pPr marL="0" marR="0" algn="ctr">
                        <a:spcBef>
                          <a:spcPts val="0"/>
                        </a:spcBef>
                        <a:spcAft>
                          <a:spcPts val="0"/>
                        </a:spcAft>
                        <a:buNone/>
                      </a:pPr>
                      <a:r>
                        <a:rPr sz="600" b="1">
                          <a:solidFill>
                            <a:srgbClr val="404040">
                              <a:alpha val="100000"/>
                            </a:srgbClr>
                          </a:solidFill>
                          <a:latin typeface="Arial"/>
                          <a:cs typeface="Arial"/>
                        </a:rPr>
                        <a:t>NM</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FFFFFF">
                        <a:alpha val="100000"/>
                      </a:srgbClr>
                    </a:solidFill>
                  </a:tcPr>
                </a:tc>
                <a:tc>
                  <a:txBody>
                    <a:bodyPr/>
                    <a:lstStyle/>
                    <a:p>
                      <a:pPr marL="0" marR="0" algn="ctr">
                        <a:spcBef>
                          <a:spcPts val="0"/>
                        </a:spcBef>
                        <a:spcAft>
                          <a:spcPts val="0"/>
                        </a:spcAft>
                        <a:buNone/>
                      </a:pPr>
                      <a:r>
                        <a:rPr sz="600" b="1">
                          <a:solidFill>
                            <a:srgbClr val="404040">
                              <a:alpha val="100000"/>
                            </a:srgbClr>
                          </a:solidFill>
                          <a:latin typeface="Arial"/>
                          <a:cs typeface="Arial"/>
                        </a:rPr>
                        <a:t>North Marsh</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FFFFFF">
                        <a:alpha val="100000"/>
                      </a:srgbClr>
                    </a:solidFill>
                  </a:tcPr>
                </a:tc>
                <a:extLst>
                  <a:ext uri="{0D108BD9-81ED-4DB2-BD59-A6C34878D82A}">
                    <a16:rowId xmlns:a16="http://schemas.microsoft.com/office/drawing/2014/main" val="10002"/>
                  </a:ext>
                </a:extLst>
              </a:tr>
              <a:tr h="184709">
                <a:tc>
                  <a:txBody>
                    <a:bodyPr/>
                    <a:lstStyle/>
                    <a:p>
                      <a:pPr marL="0" marR="0" algn="ctr">
                        <a:spcBef>
                          <a:spcPts val="0"/>
                        </a:spcBef>
                        <a:spcAft>
                          <a:spcPts val="0"/>
                        </a:spcAft>
                        <a:buNone/>
                      </a:pPr>
                      <a:r>
                        <a:rPr sz="600" b="1">
                          <a:solidFill>
                            <a:srgbClr val="404040">
                              <a:alpha val="100000"/>
                            </a:srgbClr>
                          </a:solidFill>
                          <a:latin typeface="Arial"/>
                          <a:cs typeface="Arial"/>
                        </a:rPr>
                        <a:t>SM</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FFFFFF">
                        <a:alpha val="100000"/>
                      </a:srgbClr>
                    </a:solidFill>
                  </a:tcPr>
                </a:tc>
                <a:tc>
                  <a:txBody>
                    <a:bodyPr/>
                    <a:lstStyle/>
                    <a:p>
                      <a:pPr marL="0" marR="0" algn="ctr">
                        <a:spcBef>
                          <a:spcPts val="0"/>
                        </a:spcBef>
                        <a:spcAft>
                          <a:spcPts val="0"/>
                        </a:spcAft>
                        <a:buNone/>
                      </a:pPr>
                      <a:r>
                        <a:rPr sz="600" b="1">
                          <a:solidFill>
                            <a:srgbClr val="404040">
                              <a:alpha val="100000"/>
                            </a:srgbClr>
                          </a:solidFill>
                          <a:latin typeface="Arial"/>
                          <a:cs typeface="Arial"/>
                        </a:rPr>
                        <a:t>South Marsh</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FFFFFF">
                        <a:alpha val="100000"/>
                      </a:srgbClr>
                    </a:solidFill>
                  </a:tcPr>
                </a:tc>
                <a:extLst>
                  <a:ext uri="{0D108BD9-81ED-4DB2-BD59-A6C34878D82A}">
                    <a16:rowId xmlns:a16="http://schemas.microsoft.com/office/drawing/2014/main" val="10003"/>
                  </a:ext>
                </a:extLst>
              </a:tr>
              <a:tr h="184709">
                <a:tc>
                  <a:txBody>
                    <a:bodyPr/>
                    <a:lstStyle/>
                    <a:p>
                      <a:pPr marL="0" marR="0" algn="ctr">
                        <a:spcBef>
                          <a:spcPts val="0"/>
                        </a:spcBef>
                        <a:spcAft>
                          <a:spcPts val="0"/>
                        </a:spcAft>
                        <a:buNone/>
                      </a:pPr>
                      <a:r>
                        <a:rPr sz="600" b="1">
                          <a:solidFill>
                            <a:srgbClr val="404040">
                              <a:alpha val="100000"/>
                            </a:srgbClr>
                          </a:solidFill>
                          <a:latin typeface="Arial"/>
                          <a:cs typeface="Arial"/>
                        </a:rPr>
                        <a:t>VM</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FFFFFF">
                        <a:alpha val="100000"/>
                      </a:srgbClr>
                    </a:solidFill>
                  </a:tcPr>
                </a:tc>
                <a:tc>
                  <a:txBody>
                    <a:bodyPr/>
                    <a:lstStyle/>
                    <a:p>
                      <a:pPr marL="0" marR="0" algn="ctr">
                        <a:spcBef>
                          <a:spcPts val="0"/>
                        </a:spcBef>
                        <a:spcAft>
                          <a:spcPts val="0"/>
                        </a:spcAft>
                        <a:buNone/>
                      </a:pPr>
                      <a:r>
                        <a:rPr sz="600" b="1">
                          <a:solidFill>
                            <a:srgbClr val="404040">
                              <a:alpha val="100000"/>
                            </a:srgbClr>
                          </a:solidFill>
                          <a:latin typeface="Arial"/>
                          <a:cs typeface="Arial"/>
                        </a:rPr>
                        <a:t>Vierra Mouth</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FFFFFF">
                        <a:alpha val="100000"/>
                      </a:srgbClr>
                    </a:solidFill>
                  </a:tcPr>
                </a:tc>
                <a:extLst>
                  <a:ext uri="{0D108BD9-81ED-4DB2-BD59-A6C34878D82A}">
                    <a16:rowId xmlns:a16="http://schemas.microsoft.com/office/drawing/2014/main" val="10004"/>
                  </a:ext>
                </a:extLst>
              </a:tr>
            </a:tbl>
          </a:graphicData>
        </a:graphic>
      </p:graphicFrame>
      <p:graphicFrame>
        <p:nvGraphicFramePr>
          <p:cNvPr id="21" name="Table 20"/>
          <p:cNvGraphicFramePr>
            <a:graphicFrameLocks noGrp="1"/>
          </p:cNvGraphicFramePr>
          <p:nvPr/>
        </p:nvGraphicFramePr>
        <p:xfrm>
          <a:off x="1773936" y="4005072"/>
          <a:ext cx="2743200" cy="994868"/>
        </p:xfrm>
        <a:graphic>
          <a:graphicData uri="http://schemas.openxmlformats.org/drawingml/2006/table">
            <a:tbl>
              <a:tblPr/>
              <a:tblGrid>
                <a:gridCol w="548640">
                  <a:extLst>
                    <a:ext uri="{9D8B030D-6E8A-4147-A177-3AD203B41FA5}">
                      <a16:colId xmlns:a16="http://schemas.microsoft.com/office/drawing/2014/main" val="20000"/>
                    </a:ext>
                  </a:extLst>
                </a:gridCol>
                <a:gridCol w="548640">
                  <a:extLst>
                    <a:ext uri="{9D8B030D-6E8A-4147-A177-3AD203B41FA5}">
                      <a16:colId xmlns:a16="http://schemas.microsoft.com/office/drawing/2014/main" val="20001"/>
                    </a:ext>
                  </a:extLst>
                </a:gridCol>
                <a:gridCol w="548640">
                  <a:extLst>
                    <a:ext uri="{9D8B030D-6E8A-4147-A177-3AD203B41FA5}">
                      <a16:colId xmlns:a16="http://schemas.microsoft.com/office/drawing/2014/main" val="20002"/>
                    </a:ext>
                  </a:extLst>
                </a:gridCol>
                <a:gridCol w="548640">
                  <a:extLst>
                    <a:ext uri="{9D8B030D-6E8A-4147-A177-3AD203B41FA5}">
                      <a16:colId xmlns:a16="http://schemas.microsoft.com/office/drawing/2014/main" val="20003"/>
                    </a:ext>
                  </a:extLst>
                </a:gridCol>
                <a:gridCol w="548640">
                  <a:extLst>
                    <a:ext uri="{9D8B030D-6E8A-4147-A177-3AD203B41FA5}">
                      <a16:colId xmlns:a16="http://schemas.microsoft.com/office/drawing/2014/main" val="20004"/>
                    </a:ext>
                  </a:extLst>
                </a:gridCol>
              </a:tblGrid>
              <a:tr h="256032">
                <a:tc>
                  <a:txBody>
                    <a:bodyPr/>
                    <a:lstStyle/>
                    <a:p>
                      <a:pPr marL="25400" marR="25400" algn="ctr">
                        <a:spcBef>
                          <a:spcPts val="200"/>
                        </a:spcBef>
                        <a:spcAft>
                          <a:spcPts val="200"/>
                        </a:spcAft>
                        <a:buNone/>
                      </a:pPr>
                      <a:r>
                        <a:rPr sz="600" b="1">
                          <a:solidFill>
                            <a:srgbClr val="404040">
                              <a:alpha val="100000"/>
                            </a:srgbClr>
                          </a:solidFill>
                          <a:latin typeface="Arial"/>
                          <a:cs typeface="Arial"/>
                        </a:rPr>
                        <a:t>Water Temperature</a:t>
                      </a:r>
                    </a:p>
                  </a:txBody>
                  <a:tcPr marL="0" marR="0" marT="25400" marB="2540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FFFFFF">
                        <a:alpha val="100000"/>
                      </a:srgbClr>
                    </a:solidFill>
                  </a:tcPr>
                </a:tc>
                <a:tc>
                  <a:txBody>
                    <a:bodyPr/>
                    <a:lstStyle/>
                    <a:p>
                      <a:pPr marL="25400" marR="25400" algn="ctr">
                        <a:spcBef>
                          <a:spcPts val="200"/>
                        </a:spcBef>
                        <a:spcAft>
                          <a:spcPts val="200"/>
                        </a:spcAft>
                        <a:buNone/>
                      </a:pPr>
                      <a:r>
                        <a:rPr sz="600" b="1">
                          <a:solidFill>
                            <a:srgbClr val="404040">
                              <a:alpha val="100000"/>
                            </a:srgbClr>
                          </a:solidFill>
                          <a:latin typeface="Arial"/>
                          <a:cs typeface="Arial"/>
                        </a:rPr>
                        <a:t>Salinity</a:t>
                      </a:r>
                    </a:p>
                  </a:txBody>
                  <a:tcPr marL="0" marR="0" marT="25400" marB="2540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FFFFFF">
                        <a:alpha val="100000"/>
                      </a:srgbClr>
                    </a:solidFill>
                  </a:tcPr>
                </a:tc>
                <a:tc>
                  <a:txBody>
                    <a:bodyPr/>
                    <a:lstStyle/>
                    <a:p>
                      <a:pPr marL="25400" marR="25400" algn="ctr">
                        <a:spcBef>
                          <a:spcPts val="200"/>
                        </a:spcBef>
                        <a:spcAft>
                          <a:spcPts val="200"/>
                        </a:spcAft>
                        <a:buNone/>
                      </a:pPr>
                      <a:r>
                        <a:rPr sz="600" b="1">
                          <a:solidFill>
                            <a:srgbClr val="404040">
                              <a:alpha val="100000"/>
                            </a:srgbClr>
                          </a:solidFill>
                          <a:latin typeface="Arial"/>
                          <a:cs typeface="Arial"/>
                        </a:rPr>
                        <a:t>Dissolved Oxygen</a:t>
                      </a:r>
                    </a:p>
                  </a:txBody>
                  <a:tcPr marL="0" marR="0" marT="25400" marB="2540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FFFFFF">
                        <a:alpha val="100000"/>
                      </a:srgbClr>
                    </a:solidFill>
                  </a:tcPr>
                </a:tc>
                <a:tc>
                  <a:txBody>
                    <a:bodyPr/>
                    <a:lstStyle/>
                    <a:p>
                      <a:pPr marL="25400" marR="25400" algn="ctr">
                        <a:spcBef>
                          <a:spcPts val="200"/>
                        </a:spcBef>
                        <a:spcAft>
                          <a:spcPts val="200"/>
                        </a:spcAft>
                        <a:buNone/>
                      </a:pPr>
                      <a:r>
                        <a:rPr sz="600" b="1">
                          <a:solidFill>
                            <a:srgbClr val="404040">
                              <a:alpha val="100000"/>
                            </a:srgbClr>
                          </a:solidFill>
                          <a:latin typeface="Arial"/>
                          <a:cs typeface="Arial"/>
                        </a:rPr>
                        <a:t>pH</a:t>
                      </a:r>
                    </a:p>
                  </a:txBody>
                  <a:tcPr marL="0" marR="0" marT="25400" marB="2540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FFFFFF">
                        <a:alpha val="100000"/>
                      </a:srgbClr>
                    </a:solidFill>
                  </a:tcPr>
                </a:tc>
                <a:tc>
                  <a:txBody>
                    <a:bodyPr/>
                    <a:lstStyle/>
                    <a:p>
                      <a:pPr marL="25400" marR="25400" algn="ctr">
                        <a:spcBef>
                          <a:spcPts val="200"/>
                        </a:spcBef>
                        <a:spcAft>
                          <a:spcPts val="200"/>
                        </a:spcAft>
                        <a:buNone/>
                      </a:pPr>
                      <a:r>
                        <a:rPr sz="600" b="1">
                          <a:solidFill>
                            <a:srgbClr val="404040">
                              <a:alpha val="100000"/>
                            </a:srgbClr>
                          </a:solidFill>
                          <a:latin typeface="Arial"/>
                          <a:cs typeface="Arial"/>
                        </a:rPr>
                        <a:t>Turbidity</a:t>
                      </a:r>
                    </a:p>
                  </a:txBody>
                  <a:tcPr marL="0" marR="0" marT="25400" marB="2540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FFFFFF">
                        <a:alpha val="100000"/>
                      </a:srgbClr>
                    </a:solidFill>
                  </a:tcPr>
                </a:tc>
                <a:extLst>
                  <a:ext uri="{0D108BD9-81ED-4DB2-BD59-A6C34878D82A}">
                    <a16:rowId xmlns:a16="http://schemas.microsoft.com/office/drawing/2014/main" val="10000"/>
                  </a:ext>
                </a:extLst>
              </a:tr>
              <a:tr h="184709">
                <a:tc>
                  <a:txBody>
                    <a:bodyPr/>
                    <a:lstStyle/>
                    <a:p>
                      <a:pPr marL="25400" marR="25400" algn="ctr">
                        <a:spcBef>
                          <a:spcPts val="200"/>
                        </a:spcBef>
                        <a:spcAft>
                          <a:spcPts val="200"/>
                        </a:spcAft>
                        <a:buNone/>
                      </a:pPr>
                      <a:r>
                        <a:rPr sz="1200" b="1">
                          <a:solidFill>
                            <a:srgbClr val="FFFFFF">
                              <a:alpha val="100000"/>
                            </a:srgbClr>
                          </a:solidFill>
                          <a:latin typeface="Wingdings 3"/>
                          <a:cs typeface="Wingdings 3"/>
                        </a:rPr>
                        <a:t>h</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247BA0">
                        <a:alpha val="100000"/>
                      </a:srgbClr>
                    </a:solidFill>
                  </a:tcPr>
                </a:tc>
                <a:tc>
                  <a:txBody>
                    <a:bodyPr/>
                    <a:lstStyle/>
                    <a:p>
                      <a:pPr marL="25400" marR="25400" algn="ctr">
                        <a:spcBef>
                          <a:spcPts val="200"/>
                        </a:spcBef>
                        <a:spcAft>
                          <a:spcPts val="200"/>
                        </a:spcAft>
                        <a:buNone/>
                      </a:pPr>
                      <a:r>
                        <a:rPr sz="1200">
                          <a:solidFill>
                            <a:srgbClr val="444E65">
                              <a:alpha val="100000"/>
                            </a:srgbClr>
                          </a:solidFill>
                          <a:latin typeface="Arial"/>
                          <a:cs typeface="Arial"/>
                        </a:rPr>
                        <a:t>—</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D9D9D9">
                        <a:alpha val="100000"/>
                      </a:srgbClr>
                    </a:solidFill>
                  </a:tcPr>
                </a:tc>
                <a:tc>
                  <a:txBody>
                    <a:bodyPr/>
                    <a:lstStyle/>
                    <a:p>
                      <a:pPr marL="25400" marR="25400" algn="ctr">
                        <a:spcBef>
                          <a:spcPts val="200"/>
                        </a:spcBef>
                        <a:spcAft>
                          <a:spcPts val="200"/>
                        </a:spcAft>
                        <a:buNone/>
                      </a:pPr>
                      <a:r>
                        <a:rPr sz="1200">
                          <a:solidFill>
                            <a:srgbClr val="444E65">
                              <a:alpha val="100000"/>
                            </a:srgbClr>
                          </a:solidFill>
                          <a:latin typeface="Arial"/>
                          <a:cs typeface="Arial"/>
                        </a:rPr>
                        <a:t>—</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D9D9D9">
                        <a:alpha val="100000"/>
                      </a:srgbClr>
                    </a:solidFill>
                  </a:tcPr>
                </a:tc>
                <a:tc>
                  <a:txBody>
                    <a:bodyPr/>
                    <a:lstStyle/>
                    <a:p>
                      <a:pPr marL="25400" marR="25400" algn="ctr">
                        <a:spcBef>
                          <a:spcPts val="200"/>
                        </a:spcBef>
                        <a:spcAft>
                          <a:spcPts val="200"/>
                        </a:spcAft>
                        <a:buNone/>
                      </a:pPr>
                      <a:r>
                        <a:rPr sz="1200">
                          <a:solidFill>
                            <a:srgbClr val="FFFFFF">
                              <a:alpha val="100000"/>
                            </a:srgbClr>
                          </a:solidFill>
                          <a:latin typeface="Wingdings 3"/>
                          <a:cs typeface="Wingdings 3"/>
                        </a:rPr>
                        <a:t>i</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A3DFFF">
                        <a:alpha val="100000"/>
                      </a:srgbClr>
                    </a:solidFill>
                  </a:tcPr>
                </a:tc>
                <a:tc>
                  <a:txBody>
                    <a:bodyPr/>
                    <a:lstStyle/>
                    <a:p>
                      <a:pPr marL="25400" marR="25400" algn="ctr">
                        <a:spcBef>
                          <a:spcPts val="200"/>
                        </a:spcBef>
                        <a:spcAft>
                          <a:spcPts val="200"/>
                        </a:spcAft>
                        <a:buNone/>
                      </a:pPr>
                      <a:r>
                        <a:rPr sz="1200" b="1">
                          <a:solidFill>
                            <a:srgbClr val="FFFFFF">
                              <a:alpha val="100000"/>
                            </a:srgbClr>
                          </a:solidFill>
                          <a:latin typeface="Wingdings 3"/>
                          <a:cs typeface="Wingdings 3"/>
                        </a:rPr>
                        <a:t>h</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247BA0">
                        <a:alpha val="100000"/>
                      </a:srgbClr>
                    </a:solidFill>
                  </a:tcPr>
                </a:tc>
                <a:extLst>
                  <a:ext uri="{0D108BD9-81ED-4DB2-BD59-A6C34878D82A}">
                    <a16:rowId xmlns:a16="http://schemas.microsoft.com/office/drawing/2014/main" val="10001"/>
                  </a:ext>
                </a:extLst>
              </a:tr>
              <a:tr h="184709">
                <a:tc>
                  <a:txBody>
                    <a:bodyPr/>
                    <a:lstStyle/>
                    <a:p>
                      <a:pPr marL="25400" marR="25400" algn="ctr">
                        <a:spcBef>
                          <a:spcPts val="200"/>
                        </a:spcBef>
                        <a:spcAft>
                          <a:spcPts val="200"/>
                        </a:spcAft>
                        <a:buNone/>
                      </a:pPr>
                      <a:r>
                        <a:rPr sz="1200" b="1">
                          <a:solidFill>
                            <a:srgbClr val="FFFFFF">
                              <a:alpha val="100000"/>
                            </a:srgbClr>
                          </a:solidFill>
                          <a:latin typeface="Wingdings 3"/>
                          <a:cs typeface="Wingdings 3"/>
                        </a:rPr>
                        <a:t>h</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247BA0">
                        <a:alpha val="100000"/>
                      </a:srgbClr>
                    </a:solidFill>
                  </a:tcPr>
                </a:tc>
                <a:tc>
                  <a:txBody>
                    <a:bodyPr/>
                    <a:lstStyle/>
                    <a:p>
                      <a:pPr marL="25400" marR="25400" algn="ctr">
                        <a:spcBef>
                          <a:spcPts val="200"/>
                        </a:spcBef>
                        <a:spcAft>
                          <a:spcPts val="200"/>
                        </a:spcAft>
                        <a:buNone/>
                      </a:pPr>
                      <a:r>
                        <a:rPr sz="1200">
                          <a:solidFill>
                            <a:srgbClr val="444E65">
                              <a:alpha val="100000"/>
                            </a:srgbClr>
                          </a:solidFill>
                          <a:latin typeface="Arial"/>
                          <a:cs typeface="Arial"/>
                        </a:rPr>
                        <a:t>—</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D9D9D9">
                        <a:alpha val="100000"/>
                      </a:srgbClr>
                    </a:solidFill>
                  </a:tcPr>
                </a:tc>
                <a:tc>
                  <a:txBody>
                    <a:bodyPr/>
                    <a:lstStyle/>
                    <a:p>
                      <a:pPr marL="25400" marR="25400" algn="ctr">
                        <a:spcBef>
                          <a:spcPts val="200"/>
                        </a:spcBef>
                        <a:spcAft>
                          <a:spcPts val="200"/>
                        </a:spcAft>
                        <a:buNone/>
                      </a:pPr>
                      <a:r>
                        <a:rPr sz="1200" b="1">
                          <a:solidFill>
                            <a:srgbClr val="FFFFFF">
                              <a:alpha val="100000"/>
                            </a:srgbClr>
                          </a:solidFill>
                          <a:latin typeface="Wingdings 3"/>
                          <a:cs typeface="Wingdings 3"/>
                        </a:rPr>
                        <a:t>h</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247BA0">
                        <a:alpha val="100000"/>
                      </a:srgbClr>
                    </a:solidFill>
                  </a:tcPr>
                </a:tc>
                <a:tc>
                  <a:txBody>
                    <a:bodyPr/>
                    <a:lstStyle/>
                    <a:p>
                      <a:pPr marL="25400" marR="25400" algn="ctr">
                        <a:spcBef>
                          <a:spcPts val="200"/>
                        </a:spcBef>
                        <a:spcAft>
                          <a:spcPts val="200"/>
                        </a:spcAft>
                        <a:buNone/>
                      </a:pPr>
                      <a:r>
                        <a:rPr sz="1200">
                          <a:solidFill>
                            <a:srgbClr val="FFFFFF">
                              <a:alpha val="100000"/>
                            </a:srgbClr>
                          </a:solidFill>
                          <a:latin typeface="Wingdings 3"/>
                          <a:cs typeface="Wingdings 3"/>
                        </a:rPr>
                        <a:t>i</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A3DFFF">
                        <a:alpha val="100000"/>
                      </a:srgbClr>
                    </a:solidFill>
                  </a:tcPr>
                </a:tc>
                <a:tc>
                  <a:txBody>
                    <a:bodyPr/>
                    <a:lstStyle/>
                    <a:p>
                      <a:pPr marL="25400" marR="25400" algn="ctr">
                        <a:spcBef>
                          <a:spcPts val="200"/>
                        </a:spcBef>
                        <a:spcAft>
                          <a:spcPts val="200"/>
                        </a:spcAft>
                        <a:buNone/>
                      </a:pPr>
                      <a:r>
                        <a:rPr sz="1200" b="1">
                          <a:solidFill>
                            <a:srgbClr val="FFFFFF">
                              <a:alpha val="100000"/>
                            </a:srgbClr>
                          </a:solidFill>
                          <a:latin typeface="Wingdings 3"/>
                          <a:cs typeface="Wingdings 3"/>
                        </a:rPr>
                        <a:t>h</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247BA0">
                        <a:alpha val="100000"/>
                      </a:srgbClr>
                    </a:solidFill>
                  </a:tcPr>
                </a:tc>
                <a:extLst>
                  <a:ext uri="{0D108BD9-81ED-4DB2-BD59-A6C34878D82A}">
                    <a16:rowId xmlns:a16="http://schemas.microsoft.com/office/drawing/2014/main" val="10002"/>
                  </a:ext>
                </a:extLst>
              </a:tr>
              <a:tr h="184709">
                <a:tc>
                  <a:txBody>
                    <a:bodyPr/>
                    <a:lstStyle/>
                    <a:p>
                      <a:pPr marL="25400" marR="25400" algn="ctr">
                        <a:spcBef>
                          <a:spcPts val="200"/>
                        </a:spcBef>
                        <a:spcAft>
                          <a:spcPts val="200"/>
                        </a:spcAft>
                        <a:buNone/>
                      </a:pPr>
                      <a:r>
                        <a:rPr sz="1200" b="1">
                          <a:solidFill>
                            <a:srgbClr val="FFFFFF">
                              <a:alpha val="100000"/>
                            </a:srgbClr>
                          </a:solidFill>
                          <a:latin typeface="Wingdings 3"/>
                          <a:cs typeface="Wingdings 3"/>
                        </a:rPr>
                        <a:t>h</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247BA0">
                        <a:alpha val="100000"/>
                      </a:srgbClr>
                    </a:solidFill>
                  </a:tcPr>
                </a:tc>
                <a:tc>
                  <a:txBody>
                    <a:bodyPr/>
                    <a:lstStyle/>
                    <a:p>
                      <a:pPr marL="25400" marR="25400" algn="ctr">
                        <a:spcBef>
                          <a:spcPts val="200"/>
                        </a:spcBef>
                        <a:spcAft>
                          <a:spcPts val="200"/>
                        </a:spcAft>
                        <a:buNone/>
                      </a:pPr>
                      <a:r>
                        <a:rPr sz="1200">
                          <a:solidFill>
                            <a:srgbClr val="444E65">
                              <a:alpha val="100000"/>
                            </a:srgbClr>
                          </a:solidFill>
                          <a:latin typeface="Arial"/>
                          <a:cs typeface="Arial"/>
                        </a:rPr>
                        <a:t>—</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D9D9D9">
                        <a:alpha val="100000"/>
                      </a:srgbClr>
                    </a:solidFill>
                  </a:tcPr>
                </a:tc>
                <a:tc>
                  <a:txBody>
                    <a:bodyPr/>
                    <a:lstStyle/>
                    <a:p>
                      <a:pPr marL="25400" marR="25400" algn="ctr">
                        <a:spcBef>
                          <a:spcPts val="200"/>
                        </a:spcBef>
                        <a:spcAft>
                          <a:spcPts val="200"/>
                        </a:spcAft>
                        <a:buNone/>
                      </a:pPr>
                      <a:r>
                        <a:rPr sz="1200" b="1">
                          <a:solidFill>
                            <a:srgbClr val="FFFFFF">
                              <a:alpha val="100000"/>
                            </a:srgbClr>
                          </a:solidFill>
                          <a:latin typeface="Wingdings 3"/>
                          <a:cs typeface="Wingdings 3"/>
                        </a:rPr>
                        <a:t>h</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247BA0">
                        <a:alpha val="100000"/>
                      </a:srgbClr>
                    </a:solidFill>
                  </a:tcPr>
                </a:tc>
                <a:tc>
                  <a:txBody>
                    <a:bodyPr/>
                    <a:lstStyle/>
                    <a:p>
                      <a:pPr marL="25400" marR="25400" algn="ctr">
                        <a:spcBef>
                          <a:spcPts val="200"/>
                        </a:spcBef>
                        <a:spcAft>
                          <a:spcPts val="200"/>
                        </a:spcAft>
                        <a:buNone/>
                      </a:pPr>
                      <a:r>
                        <a:rPr sz="1200">
                          <a:solidFill>
                            <a:srgbClr val="FFFFFF">
                              <a:alpha val="100000"/>
                            </a:srgbClr>
                          </a:solidFill>
                          <a:latin typeface="Wingdings 3"/>
                          <a:cs typeface="Wingdings 3"/>
                        </a:rPr>
                        <a:t>i</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A3DFFF">
                        <a:alpha val="100000"/>
                      </a:srgbClr>
                    </a:solidFill>
                  </a:tcPr>
                </a:tc>
                <a:tc>
                  <a:txBody>
                    <a:bodyPr/>
                    <a:lstStyle/>
                    <a:p>
                      <a:pPr marL="25400" marR="25400" algn="ctr">
                        <a:spcBef>
                          <a:spcPts val="200"/>
                        </a:spcBef>
                        <a:spcAft>
                          <a:spcPts val="200"/>
                        </a:spcAft>
                        <a:buNone/>
                      </a:pPr>
                      <a:r>
                        <a:rPr sz="1200">
                          <a:solidFill>
                            <a:srgbClr val="444E65">
                              <a:alpha val="100000"/>
                            </a:srgbClr>
                          </a:solidFill>
                          <a:latin typeface="Arial"/>
                          <a:cs typeface="Arial"/>
                        </a:rPr>
                        <a:t>—</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D9D9D9">
                        <a:alpha val="100000"/>
                      </a:srgbClr>
                    </a:solidFill>
                  </a:tcPr>
                </a:tc>
                <a:extLst>
                  <a:ext uri="{0D108BD9-81ED-4DB2-BD59-A6C34878D82A}">
                    <a16:rowId xmlns:a16="http://schemas.microsoft.com/office/drawing/2014/main" val="10003"/>
                  </a:ext>
                </a:extLst>
              </a:tr>
              <a:tr h="184709">
                <a:tc>
                  <a:txBody>
                    <a:bodyPr/>
                    <a:lstStyle/>
                    <a:p>
                      <a:pPr marL="25400" marR="25400" algn="ctr">
                        <a:spcBef>
                          <a:spcPts val="200"/>
                        </a:spcBef>
                        <a:spcAft>
                          <a:spcPts val="200"/>
                        </a:spcAft>
                        <a:buNone/>
                      </a:pPr>
                      <a:r>
                        <a:rPr sz="1200" b="1">
                          <a:solidFill>
                            <a:srgbClr val="FFFFFF">
                              <a:alpha val="100000"/>
                            </a:srgbClr>
                          </a:solidFill>
                          <a:latin typeface="Wingdings 3"/>
                          <a:cs typeface="Wingdings 3"/>
                        </a:rPr>
                        <a:t>h</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247BA0">
                        <a:alpha val="100000"/>
                      </a:srgbClr>
                    </a:solidFill>
                  </a:tcPr>
                </a:tc>
                <a:tc>
                  <a:txBody>
                    <a:bodyPr/>
                    <a:lstStyle/>
                    <a:p>
                      <a:pPr marL="25400" marR="25400" algn="ctr">
                        <a:spcBef>
                          <a:spcPts val="200"/>
                        </a:spcBef>
                        <a:spcAft>
                          <a:spcPts val="200"/>
                        </a:spcAft>
                        <a:buNone/>
                      </a:pPr>
                      <a:r>
                        <a:rPr sz="1200">
                          <a:solidFill>
                            <a:srgbClr val="444E65">
                              <a:alpha val="100000"/>
                            </a:srgbClr>
                          </a:solidFill>
                          <a:latin typeface="Arial"/>
                          <a:cs typeface="Arial"/>
                        </a:rPr>
                        <a:t>—</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D9D9D9">
                        <a:alpha val="100000"/>
                      </a:srgbClr>
                    </a:solidFill>
                  </a:tcPr>
                </a:tc>
                <a:tc>
                  <a:txBody>
                    <a:bodyPr/>
                    <a:lstStyle/>
                    <a:p>
                      <a:pPr marL="25400" marR="25400" algn="ctr">
                        <a:spcBef>
                          <a:spcPts val="200"/>
                        </a:spcBef>
                        <a:spcAft>
                          <a:spcPts val="200"/>
                        </a:spcAft>
                        <a:buNone/>
                      </a:pPr>
                      <a:r>
                        <a:rPr sz="1200">
                          <a:solidFill>
                            <a:srgbClr val="444E65">
                              <a:alpha val="100000"/>
                            </a:srgbClr>
                          </a:solidFill>
                          <a:latin typeface="Arial"/>
                          <a:cs typeface="Arial"/>
                        </a:rPr>
                        <a:t>—</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D9D9D9">
                        <a:alpha val="100000"/>
                      </a:srgbClr>
                    </a:solidFill>
                  </a:tcPr>
                </a:tc>
                <a:tc>
                  <a:txBody>
                    <a:bodyPr/>
                    <a:lstStyle/>
                    <a:p>
                      <a:pPr marL="25400" marR="25400" algn="ctr">
                        <a:spcBef>
                          <a:spcPts val="200"/>
                        </a:spcBef>
                        <a:spcAft>
                          <a:spcPts val="200"/>
                        </a:spcAft>
                        <a:buNone/>
                      </a:pPr>
                      <a:r>
                        <a:rPr sz="1200">
                          <a:solidFill>
                            <a:srgbClr val="FFFFFF">
                              <a:alpha val="100000"/>
                            </a:srgbClr>
                          </a:solidFill>
                          <a:latin typeface="Wingdings 3"/>
                          <a:cs typeface="Wingdings 3"/>
                        </a:rPr>
                        <a:t>i</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A3DFFF">
                        <a:alpha val="100000"/>
                      </a:srgbClr>
                    </a:solidFill>
                  </a:tcPr>
                </a:tc>
                <a:tc>
                  <a:txBody>
                    <a:bodyPr/>
                    <a:lstStyle/>
                    <a:p>
                      <a:pPr marL="25400" marR="25400" algn="ctr">
                        <a:spcBef>
                          <a:spcPts val="200"/>
                        </a:spcBef>
                        <a:spcAft>
                          <a:spcPts val="200"/>
                        </a:spcAft>
                        <a:buNone/>
                      </a:pPr>
                      <a:r>
                        <a:rPr sz="1200">
                          <a:solidFill>
                            <a:srgbClr val="444E65">
                              <a:alpha val="100000"/>
                            </a:srgbClr>
                          </a:solidFill>
                          <a:latin typeface="Arial"/>
                          <a:cs typeface="Arial"/>
                        </a:rPr>
                        <a:t>—</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D9D9D9">
                        <a:alpha val="100000"/>
                      </a:srgbClr>
                    </a:solidFill>
                  </a:tcPr>
                </a:tc>
                <a:extLst>
                  <a:ext uri="{0D108BD9-81ED-4DB2-BD59-A6C34878D82A}">
                    <a16:rowId xmlns:a16="http://schemas.microsoft.com/office/drawing/2014/main" val="10004"/>
                  </a:ext>
                </a:extLst>
              </a:tr>
            </a:tbl>
          </a:graphicData>
        </a:graphic>
      </p:graphicFrame>
      <p:graphicFrame>
        <p:nvGraphicFramePr>
          <p:cNvPr id="22" name="Table 21"/>
          <p:cNvGraphicFramePr>
            <a:graphicFrameLocks noGrp="1"/>
          </p:cNvGraphicFramePr>
          <p:nvPr/>
        </p:nvGraphicFramePr>
        <p:xfrm>
          <a:off x="246888" y="5029200"/>
          <a:ext cx="1508760" cy="994868"/>
        </p:xfrm>
        <a:graphic>
          <a:graphicData uri="http://schemas.openxmlformats.org/drawingml/2006/table">
            <a:tbl>
              <a:tblPr/>
              <a:tblGrid>
                <a:gridCol w="502920">
                  <a:extLst>
                    <a:ext uri="{9D8B030D-6E8A-4147-A177-3AD203B41FA5}">
                      <a16:colId xmlns:a16="http://schemas.microsoft.com/office/drawing/2014/main" val="20000"/>
                    </a:ext>
                  </a:extLst>
                </a:gridCol>
                <a:gridCol w="1005840">
                  <a:extLst>
                    <a:ext uri="{9D8B030D-6E8A-4147-A177-3AD203B41FA5}">
                      <a16:colId xmlns:a16="http://schemas.microsoft.com/office/drawing/2014/main" val="20001"/>
                    </a:ext>
                  </a:extLst>
                </a:gridCol>
              </a:tblGrid>
              <a:tr h="256032">
                <a:tc>
                  <a:txBody>
                    <a:bodyPr/>
                    <a:lstStyle/>
                    <a:p>
                      <a:pPr marL="0" marR="0" algn="ctr">
                        <a:spcBef>
                          <a:spcPts val="0"/>
                        </a:spcBef>
                        <a:spcAft>
                          <a:spcPts val="0"/>
                        </a:spcAft>
                        <a:buNone/>
                      </a:pPr>
                      <a:r>
                        <a:rPr sz="600" b="1">
                          <a:solidFill>
                            <a:srgbClr val="404040">
                              <a:alpha val="100000"/>
                            </a:srgbClr>
                          </a:solidFill>
                          <a:latin typeface="Arial"/>
                          <a:cs typeface="Arial"/>
                        </a:rPr>
                        <a:t>Location ID</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FFFFFF">
                        <a:alpha val="100000"/>
                      </a:srgbClr>
                    </a:solidFill>
                  </a:tcPr>
                </a:tc>
                <a:tc>
                  <a:txBody>
                    <a:bodyPr/>
                    <a:lstStyle/>
                    <a:p>
                      <a:pPr marL="0" marR="0" algn="ctr">
                        <a:spcBef>
                          <a:spcPts val="0"/>
                        </a:spcBef>
                        <a:spcAft>
                          <a:spcPts val="0"/>
                        </a:spcAft>
                        <a:buNone/>
                      </a:pPr>
                      <a:r>
                        <a:rPr sz="600" b="1">
                          <a:solidFill>
                            <a:srgbClr val="404040">
                              <a:alpha val="100000"/>
                            </a:srgbClr>
                          </a:solidFill>
                          <a:latin typeface="Arial"/>
                          <a:cs typeface="Arial"/>
                        </a:rPr>
                        <a:t>Location Name</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FFFFFF">
                        <a:alpha val="100000"/>
                      </a:srgbClr>
                    </a:solidFill>
                  </a:tcPr>
                </a:tc>
                <a:extLst>
                  <a:ext uri="{0D108BD9-81ED-4DB2-BD59-A6C34878D82A}">
                    <a16:rowId xmlns:a16="http://schemas.microsoft.com/office/drawing/2014/main" val="10000"/>
                  </a:ext>
                </a:extLst>
              </a:tr>
              <a:tr h="184709">
                <a:tc>
                  <a:txBody>
                    <a:bodyPr/>
                    <a:lstStyle/>
                    <a:p>
                      <a:pPr marL="0" marR="0" algn="ctr">
                        <a:spcBef>
                          <a:spcPts val="0"/>
                        </a:spcBef>
                        <a:spcAft>
                          <a:spcPts val="0"/>
                        </a:spcAft>
                        <a:buNone/>
                      </a:pPr>
                      <a:r>
                        <a:rPr sz="600" b="1">
                          <a:solidFill>
                            <a:srgbClr val="404040">
                              <a:alpha val="100000"/>
                            </a:srgbClr>
                          </a:solidFill>
                          <a:latin typeface="Arial"/>
                          <a:cs typeface="Arial"/>
                        </a:rPr>
                        <a:t>AP</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FFFFFF">
                        <a:alpha val="100000"/>
                      </a:srgbClr>
                    </a:solidFill>
                  </a:tcPr>
                </a:tc>
                <a:tc>
                  <a:txBody>
                    <a:bodyPr/>
                    <a:lstStyle/>
                    <a:p>
                      <a:pPr marL="0" marR="0" algn="ctr">
                        <a:spcBef>
                          <a:spcPts val="0"/>
                        </a:spcBef>
                        <a:spcAft>
                          <a:spcPts val="0"/>
                        </a:spcAft>
                        <a:buNone/>
                      </a:pPr>
                      <a:r>
                        <a:rPr sz="600" b="1">
                          <a:solidFill>
                            <a:srgbClr val="404040">
                              <a:alpha val="100000"/>
                            </a:srgbClr>
                          </a:solidFill>
                          <a:latin typeface="Arial"/>
                          <a:cs typeface="Arial"/>
                        </a:rPr>
                        <a:t>Azevedo Pond</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FFFFFF">
                        <a:alpha val="100000"/>
                      </a:srgbClr>
                    </a:solidFill>
                  </a:tcPr>
                </a:tc>
                <a:extLst>
                  <a:ext uri="{0D108BD9-81ED-4DB2-BD59-A6C34878D82A}">
                    <a16:rowId xmlns:a16="http://schemas.microsoft.com/office/drawing/2014/main" val="10001"/>
                  </a:ext>
                </a:extLst>
              </a:tr>
              <a:tr h="184709">
                <a:tc>
                  <a:txBody>
                    <a:bodyPr/>
                    <a:lstStyle/>
                    <a:p>
                      <a:pPr marL="0" marR="0" algn="ctr">
                        <a:spcBef>
                          <a:spcPts val="0"/>
                        </a:spcBef>
                        <a:spcAft>
                          <a:spcPts val="0"/>
                        </a:spcAft>
                        <a:buNone/>
                      </a:pPr>
                      <a:r>
                        <a:rPr sz="600" b="1">
                          <a:solidFill>
                            <a:srgbClr val="404040">
                              <a:alpha val="100000"/>
                            </a:srgbClr>
                          </a:solidFill>
                          <a:latin typeface="Arial"/>
                          <a:cs typeface="Arial"/>
                        </a:rPr>
                        <a:t>NM</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FFFFFF">
                        <a:alpha val="100000"/>
                      </a:srgbClr>
                    </a:solidFill>
                  </a:tcPr>
                </a:tc>
                <a:tc>
                  <a:txBody>
                    <a:bodyPr/>
                    <a:lstStyle/>
                    <a:p>
                      <a:pPr marL="0" marR="0" algn="ctr">
                        <a:spcBef>
                          <a:spcPts val="0"/>
                        </a:spcBef>
                        <a:spcAft>
                          <a:spcPts val="0"/>
                        </a:spcAft>
                        <a:buNone/>
                      </a:pPr>
                      <a:r>
                        <a:rPr sz="600" b="1">
                          <a:solidFill>
                            <a:srgbClr val="404040">
                              <a:alpha val="100000"/>
                            </a:srgbClr>
                          </a:solidFill>
                          <a:latin typeface="Arial"/>
                          <a:cs typeface="Arial"/>
                        </a:rPr>
                        <a:t>North Marsh</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FFFFFF">
                        <a:alpha val="100000"/>
                      </a:srgbClr>
                    </a:solidFill>
                  </a:tcPr>
                </a:tc>
                <a:extLst>
                  <a:ext uri="{0D108BD9-81ED-4DB2-BD59-A6C34878D82A}">
                    <a16:rowId xmlns:a16="http://schemas.microsoft.com/office/drawing/2014/main" val="10002"/>
                  </a:ext>
                </a:extLst>
              </a:tr>
              <a:tr h="184709">
                <a:tc>
                  <a:txBody>
                    <a:bodyPr/>
                    <a:lstStyle/>
                    <a:p>
                      <a:pPr marL="0" marR="0" algn="ctr">
                        <a:spcBef>
                          <a:spcPts val="0"/>
                        </a:spcBef>
                        <a:spcAft>
                          <a:spcPts val="0"/>
                        </a:spcAft>
                        <a:buNone/>
                      </a:pPr>
                      <a:r>
                        <a:rPr sz="600" b="1">
                          <a:solidFill>
                            <a:srgbClr val="404040">
                              <a:alpha val="100000"/>
                            </a:srgbClr>
                          </a:solidFill>
                          <a:latin typeface="Arial"/>
                          <a:cs typeface="Arial"/>
                        </a:rPr>
                        <a:t>SM</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FFFFFF">
                        <a:alpha val="100000"/>
                      </a:srgbClr>
                    </a:solidFill>
                  </a:tcPr>
                </a:tc>
                <a:tc>
                  <a:txBody>
                    <a:bodyPr/>
                    <a:lstStyle/>
                    <a:p>
                      <a:pPr marL="0" marR="0" algn="ctr">
                        <a:spcBef>
                          <a:spcPts val="0"/>
                        </a:spcBef>
                        <a:spcAft>
                          <a:spcPts val="0"/>
                        </a:spcAft>
                        <a:buNone/>
                      </a:pPr>
                      <a:r>
                        <a:rPr sz="600" b="1">
                          <a:solidFill>
                            <a:srgbClr val="404040">
                              <a:alpha val="100000"/>
                            </a:srgbClr>
                          </a:solidFill>
                          <a:latin typeface="Arial"/>
                          <a:cs typeface="Arial"/>
                        </a:rPr>
                        <a:t>South Marsh</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FFFFFF">
                        <a:alpha val="100000"/>
                      </a:srgbClr>
                    </a:solidFill>
                  </a:tcPr>
                </a:tc>
                <a:extLst>
                  <a:ext uri="{0D108BD9-81ED-4DB2-BD59-A6C34878D82A}">
                    <a16:rowId xmlns:a16="http://schemas.microsoft.com/office/drawing/2014/main" val="10003"/>
                  </a:ext>
                </a:extLst>
              </a:tr>
              <a:tr h="184709">
                <a:tc>
                  <a:txBody>
                    <a:bodyPr/>
                    <a:lstStyle/>
                    <a:p>
                      <a:pPr marL="0" marR="0" algn="ctr">
                        <a:spcBef>
                          <a:spcPts val="0"/>
                        </a:spcBef>
                        <a:spcAft>
                          <a:spcPts val="0"/>
                        </a:spcAft>
                        <a:buNone/>
                      </a:pPr>
                      <a:r>
                        <a:rPr sz="600" b="1">
                          <a:solidFill>
                            <a:srgbClr val="404040">
                              <a:alpha val="100000"/>
                            </a:srgbClr>
                          </a:solidFill>
                          <a:latin typeface="Arial"/>
                          <a:cs typeface="Arial"/>
                        </a:rPr>
                        <a:t>VM</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FFFFFF">
                        <a:alpha val="100000"/>
                      </a:srgbClr>
                    </a:solidFill>
                  </a:tcPr>
                </a:tc>
                <a:tc>
                  <a:txBody>
                    <a:bodyPr/>
                    <a:lstStyle/>
                    <a:p>
                      <a:pPr marL="0" marR="0" algn="ctr">
                        <a:spcBef>
                          <a:spcPts val="0"/>
                        </a:spcBef>
                        <a:spcAft>
                          <a:spcPts val="0"/>
                        </a:spcAft>
                        <a:buNone/>
                      </a:pPr>
                      <a:r>
                        <a:rPr sz="600" b="1">
                          <a:solidFill>
                            <a:srgbClr val="404040">
                              <a:alpha val="100000"/>
                            </a:srgbClr>
                          </a:solidFill>
                          <a:latin typeface="Arial"/>
                          <a:cs typeface="Arial"/>
                        </a:rPr>
                        <a:t>Vierra Mouth</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FFFFFF">
                        <a:alpha val="100000"/>
                      </a:srgbClr>
                    </a:solidFill>
                  </a:tcPr>
                </a:tc>
                <a:extLst>
                  <a:ext uri="{0D108BD9-81ED-4DB2-BD59-A6C34878D82A}">
                    <a16:rowId xmlns:a16="http://schemas.microsoft.com/office/drawing/2014/main" val="10004"/>
                  </a:ext>
                </a:extLst>
              </a:tr>
            </a:tbl>
          </a:graphicData>
        </a:graphic>
      </p:graphicFrame>
      <p:graphicFrame>
        <p:nvGraphicFramePr>
          <p:cNvPr id="23" name="Table 22"/>
          <p:cNvGraphicFramePr>
            <a:graphicFrameLocks noGrp="1"/>
          </p:cNvGraphicFramePr>
          <p:nvPr/>
        </p:nvGraphicFramePr>
        <p:xfrm>
          <a:off x="1773936" y="5029200"/>
          <a:ext cx="2743200" cy="994868"/>
        </p:xfrm>
        <a:graphic>
          <a:graphicData uri="http://schemas.openxmlformats.org/drawingml/2006/table">
            <a:tbl>
              <a:tblPr/>
              <a:tblGrid>
                <a:gridCol w="548640">
                  <a:extLst>
                    <a:ext uri="{9D8B030D-6E8A-4147-A177-3AD203B41FA5}">
                      <a16:colId xmlns:a16="http://schemas.microsoft.com/office/drawing/2014/main" val="20000"/>
                    </a:ext>
                  </a:extLst>
                </a:gridCol>
                <a:gridCol w="548640">
                  <a:extLst>
                    <a:ext uri="{9D8B030D-6E8A-4147-A177-3AD203B41FA5}">
                      <a16:colId xmlns:a16="http://schemas.microsoft.com/office/drawing/2014/main" val="20001"/>
                    </a:ext>
                  </a:extLst>
                </a:gridCol>
                <a:gridCol w="548640">
                  <a:extLst>
                    <a:ext uri="{9D8B030D-6E8A-4147-A177-3AD203B41FA5}">
                      <a16:colId xmlns:a16="http://schemas.microsoft.com/office/drawing/2014/main" val="20002"/>
                    </a:ext>
                  </a:extLst>
                </a:gridCol>
                <a:gridCol w="548640">
                  <a:extLst>
                    <a:ext uri="{9D8B030D-6E8A-4147-A177-3AD203B41FA5}">
                      <a16:colId xmlns:a16="http://schemas.microsoft.com/office/drawing/2014/main" val="20003"/>
                    </a:ext>
                  </a:extLst>
                </a:gridCol>
                <a:gridCol w="548640">
                  <a:extLst>
                    <a:ext uri="{9D8B030D-6E8A-4147-A177-3AD203B41FA5}">
                      <a16:colId xmlns:a16="http://schemas.microsoft.com/office/drawing/2014/main" val="20004"/>
                    </a:ext>
                  </a:extLst>
                </a:gridCol>
              </a:tblGrid>
              <a:tr h="256032">
                <a:tc>
                  <a:txBody>
                    <a:bodyPr/>
                    <a:lstStyle/>
                    <a:p>
                      <a:pPr marL="25400" marR="25400" algn="ctr">
                        <a:spcBef>
                          <a:spcPts val="200"/>
                        </a:spcBef>
                        <a:spcAft>
                          <a:spcPts val="200"/>
                        </a:spcAft>
                        <a:buNone/>
                      </a:pPr>
                      <a:r>
                        <a:rPr sz="600" b="1">
                          <a:solidFill>
                            <a:srgbClr val="404040">
                              <a:alpha val="100000"/>
                            </a:srgbClr>
                          </a:solidFill>
                          <a:latin typeface="Arial"/>
                          <a:cs typeface="Arial"/>
                        </a:rPr>
                        <a:t>Ortho-phosphate</a:t>
                      </a:r>
                    </a:p>
                  </a:txBody>
                  <a:tcPr marL="0" marR="0" marT="25400" marB="2540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FFFFFF">
                        <a:alpha val="100000"/>
                      </a:srgbClr>
                    </a:solidFill>
                  </a:tcPr>
                </a:tc>
                <a:tc>
                  <a:txBody>
                    <a:bodyPr/>
                    <a:lstStyle/>
                    <a:p>
                      <a:pPr marL="25400" marR="25400" algn="ctr">
                        <a:spcBef>
                          <a:spcPts val="200"/>
                        </a:spcBef>
                        <a:spcAft>
                          <a:spcPts val="200"/>
                        </a:spcAft>
                        <a:buNone/>
                      </a:pPr>
                      <a:r>
                        <a:rPr sz="600" b="1">
                          <a:solidFill>
                            <a:srgbClr val="404040">
                              <a:alpha val="100000"/>
                            </a:srgbClr>
                          </a:solidFill>
                          <a:latin typeface="Arial"/>
                          <a:cs typeface="Arial"/>
                        </a:rPr>
                        <a:t>Ammonium</a:t>
                      </a:r>
                    </a:p>
                  </a:txBody>
                  <a:tcPr marL="0" marR="0" marT="25400" marB="2540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FFFFFF">
                        <a:alpha val="100000"/>
                      </a:srgbClr>
                    </a:solidFill>
                  </a:tcPr>
                </a:tc>
                <a:tc>
                  <a:txBody>
                    <a:bodyPr/>
                    <a:lstStyle/>
                    <a:p>
                      <a:pPr marL="25400" marR="25400" algn="ctr">
                        <a:spcBef>
                          <a:spcPts val="200"/>
                        </a:spcBef>
                        <a:spcAft>
                          <a:spcPts val="200"/>
                        </a:spcAft>
                        <a:buNone/>
                      </a:pPr>
                      <a:r>
                        <a:rPr sz="600" b="1">
                          <a:solidFill>
                            <a:srgbClr val="404040">
                              <a:alpha val="100000"/>
                            </a:srgbClr>
                          </a:solidFill>
                          <a:latin typeface="Arial"/>
                          <a:cs typeface="Arial"/>
                        </a:rPr>
                        <a:t>Nitrite</a:t>
                      </a:r>
                    </a:p>
                  </a:txBody>
                  <a:tcPr marL="0" marR="0" marT="25400" marB="2540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FFFFFF">
                        <a:alpha val="100000"/>
                      </a:srgbClr>
                    </a:solidFill>
                  </a:tcPr>
                </a:tc>
                <a:tc>
                  <a:txBody>
                    <a:bodyPr/>
                    <a:lstStyle/>
                    <a:p>
                      <a:pPr marL="25400" marR="25400" algn="ctr">
                        <a:spcBef>
                          <a:spcPts val="200"/>
                        </a:spcBef>
                        <a:spcAft>
                          <a:spcPts val="200"/>
                        </a:spcAft>
                        <a:buNone/>
                      </a:pPr>
                      <a:r>
                        <a:rPr sz="600" b="1">
                          <a:solidFill>
                            <a:srgbClr val="404040">
                              <a:alpha val="100000"/>
                            </a:srgbClr>
                          </a:solidFill>
                          <a:latin typeface="Arial"/>
                          <a:cs typeface="Arial"/>
                        </a:rPr>
                        <a:t>Nitrate</a:t>
                      </a:r>
                    </a:p>
                  </a:txBody>
                  <a:tcPr marL="0" marR="0" marT="25400" marB="2540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FFFFFF">
                        <a:alpha val="100000"/>
                      </a:srgbClr>
                    </a:solidFill>
                  </a:tcPr>
                </a:tc>
                <a:tc>
                  <a:txBody>
                    <a:bodyPr/>
                    <a:lstStyle/>
                    <a:p>
                      <a:pPr marL="25400" marR="25400" algn="ctr">
                        <a:spcBef>
                          <a:spcPts val="200"/>
                        </a:spcBef>
                        <a:spcAft>
                          <a:spcPts val="200"/>
                        </a:spcAft>
                        <a:buNone/>
                      </a:pPr>
                      <a:r>
                        <a:rPr sz="600" b="1">
                          <a:solidFill>
                            <a:srgbClr val="404040">
                              <a:alpha val="100000"/>
                            </a:srgbClr>
                          </a:solidFill>
                          <a:latin typeface="Arial"/>
                          <a:cs typeface="Arial"/>
                        </a:rPr>
                        <a:t>Chlorophyll-a</a:t>
                      </a:r>
                    </a:p>
                  </a:txBody>
                  <a:tcPr marL="0" marR="0" marT="25400" marB="2540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FFFFFF">
                        <a:alpha val="100000"/>
                      </a:srgbClr>
                    </a:solidFill>
                  </a:tcPr>
                </a:tc>
                <a:extLst>
                  <a:ext uri="{0D108BD9-81ED-4DB2-BD59-A6C34878D82A}">
                    <a16:rowId xmlns:a16="http://schemas.microsoft.com/office/drawing/2014/main" val="10000"/>
                  </a:ext>
                </a:extLst>
              </a:tr>
              <a:tr h="184709">
                <a:tc>
                  <a:txBody>
                    <a:bodyPr/>
                    <a:lstStyle/>
                    <a:p>
                      <a:pPr marL="25400" marR="25400" algn="ctr">
                        <a:spcBef>
                          <a:spcPts val="200"/>
                        </a:spcBef>
                        <a:spcAft>
                          <a:spcPts val="200"/>
                        </a:spcAft>
                        <a:buNone/>
                      </a:pPr>
                      <a:r>
                        <a:rPr sz="1200">
                          <a:solidFill>
                            <a:srgbClr val="444E65">
                              <a:alpha val="100000"/>
                            </a:srgbClr>
                          </a:solidFill>
                          <a:latin typeface="Arial"/>
                          <a:cs typeface="Arial"/>
                        </a:rPr>
                        <a:t>—</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D9D9D9">
                        <a:alpha val="100000"/>
                      </a:srgbClr>
                    </a:solidFill>
                  </a:tcPr>
                </a:tc>
                <a:tc>
                  <a:txBody>
                    <a:bodyPr/>
                    <a:lstStyle/>
                    <a:p>
                      <a:pPr marL="25400" marR="25400" algn="ctr">
                        <a:spcBef>
                          <a:spcPts val="200"/>
                        </a:spcBef>
                        <a:spcAft>
                          <a:spcPts val="200"/>
                        </a:spcAft>
                        <a:buNone/>
                      </a:pPr>
                      <a:r>
                        <a:rPr sz="1200">
                          <a:solidFill>
                            <a:srgbClr val="444E65">
                              <a:alpha val="100000"/>
                            </a:srgbClr>
                          </a:solidFill>
                          <a:latin typeface="Arial"/>
                          <a:cs typeface="Arial"/>
                        </a:rPr>
                        <a:t>—</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D9D9D9">
                        <a:alpha val="100000"/>
                      </a:srgbClr>
                    </a:solidFill>
                  </a:tcPr>
                </a:tc>
                <a:tc>
                  <a:txBody>
                    <a:bodyPr/>
                    <a:lstStyle/>
                    <a:p>
                      <a:pPr marL="25400" marR="25400" algn="ctr">
                        <a:spcBef>
                          <a:spcPts val="200"/>
                        </a:spcBef>
                        <a:spcAft>
                          <a:spcPts val="200"/>
                        </a:spcAft>
                        <a:buNone/>
                      </a:pPr>
                      <a:r>
                        <a:rPr sz="1200" b="1">
                          <a:solidFill>
                            <a:srgbClr val="FFFFFF">
                              <a:alpha val="100000"/>
                            </a:srgbClr>
                          </a:solidFill>
                          <a:latin typeface="Wingdings 3"/>
                          <a:cs typeface="Wingdings 3"/>
                        </a:rPr>
                        <a:t>h</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247BA0">
                        <a:alpha val="100000"/>
                      </a:srgbClr>
                    </a:solidFill>
                  </a:tcPr>
                </a:tc>
                <a:tc>
                  <a:txBody>
                    <a:bodyPr/>
                    <a:lstStyle/>
                    <a:p>
                      <a:pPr marL="25400" marR="25400" algn="ctr">
                        <a:spcBef>
                          <a:spcPts val="200"/>
                        </a:spcBef>
                        <a:spcAft>
                          <a:spcPts val="200"/>
                        </a:spcAft>
                        <a:buNone/>
                      </a:pPr>
                      <a:r>
                        <a:rPr sz="1200">
                          <a:solidFill>
                            <a:srgbClr val="444E65">
                              <a:alpha val="100000"/>
                            </a:srgbClr>
                          </a:solidFill>
                          <a:latin typeface="Arial"/>
                          <a:cs typeface="Arial"/>
                        </a:rPr>
                        <a:t>—</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D9D9D9">
                        <a:alpha val="100000"/>
                      </a:srgbClr>
                    </a:solidFill>
                  </a:tcPr>
                </a:tc>
                <a:tc>
                  <a:txBody>
                    <a:bodyPr/>
                    <a:lstStyle/>
                    <a:p>
                      <a:pPr marL="25400" marR="25400" algn="ctr">
                        <a:spcBef>
                          <a:spcPts val="200"/>
                        </a:spcBef>
                        <a:spcAft>
                          <a:spcPts val="200"/>
                        </a:spcAft>
                        <a:buNone/>
                      </a:pPr>
                      <a:r>
                        <a:rPr sz="1200">
                          <a:solidFill>
                            <a:srgbClr val="444E65">
                              <a:alpha val="100000"/>
                            </a:srgbClr>
                          </a:solidFill>
                          <a:latin typeface="Arial"/>
                          <a:cs typeface="Arial"/>
                        </a:rPr>
                        <a:t>—</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D9D9D9">
                        <a:alpha val="100000"/>
                      </a:srgbClr>
                    </a:solidFill>
                  </a:tcPr>
                </a:tc>
                <a:extLst>
                  <a:ext uri="{0D108BD9-81ED-4DB2-BD59-A6C34878D82A}">
                    <a16:rowId xmlns:a16="http://schemas.microsoft.com/office/drawing/2014/main" val="10001"/>
                  </a:ext>
                </a:extLst>
              </a:tr>
              <a:tr h="184709">
                <a:tc>
                  <a:txBody>
                    <a:bodyPr/>
                    <a:lstStyle/>
                    <a:p>
                      <a:pPr marL="25400" marR="25400" algn="ctr">
                        <a:spcBef>
                          <a:spcPts val="200"/>
                        </a:spcBef>
                        <a:spcAft>
                          <a:spcPts val="200"/>
                        </a:spcAft>
                        <a:buNone/>
                      </a:pPr>
                      <a:r>
                        <a:rPr sz="1200">
                          <a:solidFill>
                            <a:srgbClr val="444E65">
                              <a:alpha val="100000"/>
                            </a:srgbClr>
                          </a:solidFill>
                          <a:latin typeface="Arial"/>
                          <a:cs typeface="Arial"/>
                        </a:rPr>
                        <a:t>—</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D9D9D9">
                        <a:alpha val="100000"/>
                      </a:srgbClr>
                    </a:solidFill>
                  </a:tcPr>
                </a:tc>
                <a:tc>
                  <a:txBody>
                    <a:bodyPr/>
                    <a:lstStyle/>
                    <a:p>
                      <a:pPr marL="25400" marR="25400" algn="ctr">
                        <a:spcBef>
                          <a:spcPts val="200"/>
                        </a:spcBef>
                        <a:spcAft>
                          <a:spcPts val="200"/>
                        </a:spcAft>
                        <a:buNone/>
                      </a:pPr>
                      <a:r>
                        <a:rPr sz="1200">
                          <a:solidFill>
                            <a:srgbClr val="444E65">
                              <a:alpha val="100000"/>
                            </a:srgbClr>
                          </a:solidFill>
                          <a:latin typeface="Arial"/>
                          <a:cs typeface="Arial"/>
                        </a:rPr>
                        <a:t>—</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D9D9D9">
                        <a:alpha val="100000"/>
                      </a:srgbClr>
                    </a:solidFill>
                  </a:tcPr>
                </a:tc>
                <a:tc>
                  <a:txBody>
                    <a:bodyPr/>
                    <a:lstStyle/>
                    <a:p>
                      <a:pPr marL="25400" marR="25400" algn="ctr">
                        <a:spcBef>
                          <a:spcPts val="200"/>
                        </a:spcBef>
                        <a:spcAft>
                          <a:spcPts val="200"/>
                        </a:spcAft>
                        <a:buNone/>
                      </a:pPr>
                      <a:r>
                        <a:rPr sz="1200">
                          <a:solidFill>
                            <a:srgbClr val="444E65">
                              <a:alpha val="100000"/>
                            </a:srgbClr>
                          </a:solidFill>
                          <a:latin typeface="Arial"/>
                          <a:cs typeface="Arial"/>
                        </a:rPr>
                        <a:t>—</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D9D9D9">
                        <a:alpha val="100000"/>
                      </a:srgbClr>
                    </a:solidFill>
                  </a:tcPr>
                </a:tc>
                <a:tc>
                  <a:txBody>
                    <a:bodyPr/>
                    <a:lstStyle/>
                    <a:p>
                      <a:pPr marL="25400" marR="25400" algn="ctr">
                        <a:spcBef>
                          <a:spcPts val="200"/>
                        </a:spcBef>
                        <a:spcAft>
                          <a:spcPts val="200"/>
                        </a:spcAft>
                        <a:buNone/>
                      </a:pPr>
                      <a:r>
                        <a:rPr sz="1200">
                          <a:solidFill>
                            <a:srgbClr val="444E65">
                              <a:alpha val="100000"/>
                            </a:srgbClr>
                          </a:solidFill>
                          <a:latin typeface="Arial"/>
                          <a:cs typeface="Arial"/>
                        </a:rPr>
                        <a:t>—</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D9D9D9">
                        <a:alpha val="100000"/>
                      </a:srgbClr>
                    </a:solidFill>
                  </a:tcPr>
                </a:tc>
                <a:tc>
                  <a:txBody>
                    <a:bodyPr/>
                    <a:lstStyle/>
                    <a:p>
                      <a:pPr marL="25400" marR="25400" algn="ctr">
                        <a:spcBef>
                          <a:spcPts val="200"/>
                        </a:spcBef>
                        <a:spcAft>
                          <a:spcPts val="200"/>
                        </a:spcAft>
                        <a:buNone/>
                      </a:pPr>
                      <a:r>
                        <a:rPr sz="1200">
                          <a:solidFill>
                            <a:srgbClr val="444E65">
                              <a:alpha val="100000"/>
                            </a:srgbClr>
                          </a:solidFill>
                          <a:latin typeface="Arial"/>
                          <a:cs typeface="Arial"/>
                        </a:rPr>
                        <a:t>—</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D9D9D9">
                        <a:alpha val="100000"/>
                      </a:srgbClr>
                    </a:solidFill>
                  </a:tcPr>
                </a:tc>
                <a:extLst>
                  <a:ext uri="{0D108BD9-81ED-4DB2-BD59-A6C34878D82A}">
                    <a16:rowId xmlns:a16="http://schemas.microsoft.com/office/drawing/2014/main" val="10002"/>
                  </a:ext>
                </a:extLst>
              </a:tr>
              <a:tr h="184709">
                <a:tc>
                  <a:txBody>
                    <a:bodyPr/>
                    <a:lstStyle/>
                    <a:p>
                      <a:pPr marL="25400" marR="25400" algn="ctr">
                        <a:spcBef>
                          <a:spcPts val="200"/>
                        </a:spcBef>
                        <a:spcAft>
                          <a:spcPts val="200"/>
                        </a:spcAft>
                        <a:buNone/>
                      </a:pPr>
                      <a:r>
                        <a:rPr sz="1200">
                          <a:solidFill>
                            <a:srgbClr val="444E65">
                              <a:alpha val="100000"/>
                            </a:srgbClr>
                          </a:solidFill>
                          <a:latin typeface="Arial"/>
                          <a:cs typeface="Arial"/>
                        </a:rPr>
                        <a:t>—</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D9D9D9">
                        <a:alpha val="100000"/>
                      </a:srgbClr>
                    </a:solidFill>
                  </a:tcPr>
                </a:tc>
                <a:tc>
                  <a:txBody>
                    <a:bodyPr/>
                    <a:lstStyle/>
                    <a:p>
                      <a:pPr marL="25400" marR="25400" algn="ctr">
                        <a:spcBef>
                          <a:spcPts val="200"/>
                        </a:spcBef>
                        <a:spcAft>
                          <a:spcPts val="200"/>
                        </a:spcAft>
                        <a:buNone/>
                      </a:pPr>
                      <a:r>
                        <a:rPr sz="1200">
                          <a:solidFill>
                            <a:srgbClr val="444E65">
                              <a:alpha val="100000"/>
                            </a:srgbClr>
                          </a:solidFill>
                          <a:latin typeface="Arial"/>
                          <a:cs typeface="Arial"/>
                        </a:rPr>
                        <a:t>—</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D9D9D9">
                        <a:alpha val="100000"/>
                      </a:srgbClr>
                    </a:solidFill>
                  </a:tcPr>
                </a:tc>
                <a:tc>
                  <a:txBody>
                    <a:bodyPr/>
                    <a:lstStyle/>
                    <a:p>
                      <a:pPr marL="25400" marR="25400" algn="ctr">
                        <a:spcBef>
                          <a:spcPts val="200"/>
                        </a:spcBef>
                        <a:spcAft>
                          <a:spcPts val="200"/>
                        </a:spcAft>
                        <a:buNone/>
                      </a:pPr>
                      <a:r>
                        <a:rPr sz="1200">
                          <a:solidFill>
                            <a:srgbClr val="444E65">
                              <a:alpha val="100000"/>
                            </a:srgbClr>
                          </a:solidFill>
                          <a:latin typeface="Arial"/>
                          <a:cs typeface="Arial"/>
                        </a:rPr>
                        <a:t>—</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D9D9D9">
                        <a:alpha val="100000"/>
                      </a:srgbClr>
                    </a:solidFill>
                  </a:tcPr>
                </a:tc>
                <a:tc>
                  <a:txBody>
                    <a:bodyPr/>
                    <a:lstStyle/>
                    <a:p>
                      <a:pPr marL="25400" marR="25400" algn="ctr">
                        <a:spcBef>
                          <a:spcPts val="200"/>
                        </a:spcBef>
                        <a:spcAft>
                          <a:spcPts val="200"/>
                        </a:spcAft>
                        <a:buNone/>
                      </a:pPr>
                      <a:r>
                        <a:rPr sz="1200">
                          <a:solidFill>
                            <a:srgbClr val="444E65">
                              <a:alpha val="100000"/>
                            </a:srgbClr>
                          </a:solidFill>
                          <a:latin typeface="Arial"/>
                          <a:cs typeface="Arial"/>
                        </a:rPr>
                        <a:t>—</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D9D9D9">
                        <a:alpha val="100000"/>
                      </a:srgbClr>
                    </a:solidFill>
                  </a:tcPr>
                </a:tc>
                <a:tc>
                  <a:txBody>
                    <a:bodyPr/>
                    <a:lstStyle/>
                    <a:p>
                      <a:pPr marL="25400" marR="25400" algn="ctr">
                        <a:spcBef>
                          <a:spcPts val="200"/>
                        </a:spcBef>
                        <a:spcAft>
                          <a:spcPts val="200"/>
                        </a:spcAft>
                        <a:buNone/>
                      </a:pPr>
                      <a:r>
                        <a:rPr sz="1200">
                          <a:solidFill>
                            <a:srgbClr val="444E65">
                              <a:alpha val="100000"/>
                            </a:srgbClr>
                          </a:solidFill>
                          <a:latin typeface="Arial"/>
                          <a:cs typeface="Arial"/>
                        </a:rPr>
                        <a:t>—</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D9D9D9">
                        <a:alpha val="100000"/>
                      </a:srgbClr>
                    </a:solidFill>
                  </a:tcPr>
                </a:tc>
                <a:extLst>
                  <a:ext uri="{0D108BD9-81ED-4DB2-BD59-A6C34878D82A}">
                    <a16:rowId xmlns:a16="http://schemas.microsoft.com/office/drawing/2014/main" val="10003"/>
                  </a:ext>
                </a:extLst>
              </a:tr>
              <a:tr h="184709">
                <a:tc>
                  <a:txBody>
                    <a:bodyPr/>
                    <a:lstStyle/>
                    <a:p>
                      <a:pPr marL="25400" marR="25400" algn="ctr">
                        <a:spcBef>
                          <a:spcPts val="200"/>
                        </a:spcBef>
                        <a:spcAft>
                          <a:spcPts val="200"/>
                        </a:spcAft>
                        <a:buNone/>
                      </a:pPr>
                      <a:r>
                        <a:rPr sz="1200">
                          <a:solidFill>
                            <a:srgbClr val="444E65">
                              <a:alpha val="100000"/>
                            </a:srgbClr>
                          </a:solidFill>
                          <a:latin typeface="Arial"/>
                          <a:cs typeface="Arial"/>
                        </a:rPr>
                        <a:t>—</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D9D9D9">
                        <a:alpha val="100000"/>
                      </a:srgbClr>
                    </a:solidFill>
                  </a:tcPr>
                </a:tc>
                <a:tc>
                  <a:txBody>
                    <a:bodyPr/>
                    <a:lstStyle/>
                    <a:p>
                      <a:pPr marL="25400" marR="25400" algn="ctr">
                        <a:spcBef>
                          <a:spcPts val="200"/>
                        </a:spcBef>
                        <a:spcAft>
                          <a:spcPts val="200"/>
                        </a:spcAft>
                        <a:buNone/>
                      </a:pPr>
                      <a:r>
                        <a:rPr sz="1200">
                          <a:solidFill>
                            <a:srgbClr val="444E65">
                              <a:alpha val="100000"/>
                            </a:srgbClr>
                          </a:solidFill>
                          <a:latin typeface="Arial"/>
                          <a:cs typeface="Arial"/>
                        </a:rPr>
                        <a:t>—</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D9D9D9">
                        <a:alpha val="100000"/>
                      </a:srgbClr>
                    </a:solidFill>
                  </a:tcPr>
                </a:tc>
                <a:tc>
                  <a:txBody>
                    <a:bodyPr/>
                    <a:lstStyle/>
                    <a:p>
                      <a:pPr marL="25400" marR="25400" algn="ctr">
                        <a:spcBef>
                          <a:spcPts val="200"/>
                        </a:spcBef>
                        <a:spcAft>
                          <a:spcPts val="200"/>
                        </a:spcAft>
                        <a:buNone/>
                      </a:pPr>
                      <a:r>
                        <a:rPr sz="1200">
                          <a:solidFill>
                            <a:srgbClr val="444E65">
                              <a:alpha val="100000"/>
                            </a:srgbClr>
                          </a:solidFill>
                          <a:latin typeface="Arial"/>
                          <a:cs typeface="Arial"/>
                        </a:rPr>
                        <a:t>—</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D9D9D9">
                        <a:alpha val="100000"/>
                      </a:srgbClr>
                    </a:solidFill>
                  </a:tcPr>
                </a:tc>
                <a:tc>
                  <a:txBody>
                    <a:bodyPr/>
                    <a:lstStyle/>
                    <a:p>
                      <a:pPr marL="25400" marR="25400" algn="ctr">
                        <a:spcBef>
                          <a:spcPts val="200"/>
                        </a:spcBef>
                        <a:spcAft>
                          <a:spcPts val="200"/>
                        </a:spcAft>
                        <a:buNone/>
                      </a:pPr>
                      <a:r>
                        <a:rPr sz="1200">
                          <a:solidFill>
                            <a:srgbClr val="444E65">
                              <a:alpha val="100000"/>
                            </a:srgbClr>
                          </a:solidFill>
                          <a:latin typeface="Arial"/>
                          <a:cs typeface="Arial"/>
                        </a:rPr>
                        <a:t>—</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D9D9D9">
                        <a:alpha val="100000"/>
                      </a:srgbClr>
                    </a:solidFill>
                  </a:tcPr>
                </a:tc>
                <a:tc>
                  <a:txBody>
                    <a:bodyPr/>
                    <a:lstStyle/>
                    <a:p>
                      <a:pPr marL="25400" marR="25400" algn="ctr">
                        <a:spcBef>
                          <a:spcPts val="200"/>
                        </a:spcBef>
                        <a:spcAft>
                          <a:spcPts val="200"/>
                        </a:spcAft>
                        <a:buNone/>
                      </a:pPr>
                      <a:r>
                        <a:rPr sz="1200">
                          <a:solidFill>
                            <a:srgbClr val="444E65">
                              <a:alpha val="100000"/>
                            </a:srgbClr>
                          </a:solidFill>
                          <a:latin typeface="Arial"/>
                          <a:cs typeface="Arial"/>
                        </a:rPr>
                        <a:t>—</a:t>
                      </a:r>
                    </a:p>
                  </a:txBody>
                  <a:tcPr marL="0" marR="0" marT="0" marB="0" anchor="ctr">
                    <a:lnL w="12700" cap="flat" cmpd="sng" algn="ctr">
                      <a:solidFill>
                        <a:srgbClr val="444E65">
                          <a:alpha val="100000"/>
                        </a:srgbClr>
                      </a:solidFill>
                      <a:prstDash val="solid"/>
                    </a:lnL>
                    <a:lnR w="12700" cap="flat" cmpd="sng" algn="ctr">
                      <a:solidFill>
                        <a:srgbClr val="444E65">
                          <a:alpha val="100000"/>
                        </a:srgbClr>
                      </a:solidFill>
                      <a:prstDash val="solid"/>
                    </a:lnR>
                    <a:lnT w="12700" cap="flat" cmpd="sng" algn="ctr">
                      <a:solidFill>
                        <a:srgbClr val="444E65">
                          <a:alpha val="100000"/>
                        </a:srgbClr>
                      </a:solidFill>
                      <a:prstDash val="solid"/>
                    </a:lnT>
                    <a:lnB w="12700" cap="flat" cmpd="sng" algn="ctr">
                      <a:solidFill>
                        <a:srgbClr val="444E65">
                          <a:alpha val="100000"/>
                        </a:srgbClr>
                      </a:solidFill>
                      <a:prstDash val="solid"/>
                    </a:lnB>
                    <a:solidFill>
                      <a:srgbClr val="D9D9D9">
                        <a:alpha val="100000"/>
                      </a:srgbClr>
                    </a:solidFill>
                  </a:tcPr>
                </a:tc>
                <a:extLst>
                  <a:ext uri="{0D108BD9-81ED-4DB2-BD59-A6C34878D82A}">
                    <a16:rowId xmlns:a16="http://schemas.microsoft.com/office/drawing/2014/main" val="10004"/>
                  </a:ext>
                </a:extLst>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
          <p:cNvPicPr/>
          <p:nvPr/>
        </p:nvPicPr>
        <p:blipFill>
          <a:blip r:embed="rId2" cstate="print"/>
          <a:stretch>
            <a:fillRect/>
          </a:stretch>
        </p:blipFill>
        <p:spPr>
          <a:xfrm>
            <a:off x="4645152" y="2002536"/>
            <a:ext cx="2926080" cy="2935224"/>
          </a:xfrm>
          <a:prstGeom prst="rect">
            <a:avLst/>
          </a:prstGeom>
        </p:spPr>
      </p:pic>
      <p:pic>
        <p:nvPicPr>
          <p:cNvPr id="3" name="pic"/>
          <p:cNvPicPr/>
          <p:nvPr/>
        </p:nvPicPr>
        <p:blipFill>
          <a:blip r:embed="rId3" cstate="print"/>
          <a:stretch>
            <a:fillRect/>
          </a:stretch>
        </p:blipFill>
        <p:spPr>
          <a:xfrm>
            <a:off x="237744" y="2286000"/>
            <a:ext cx="2980943" cy="1737359"/>
          </a:xfrm>
          <a:prstGeom prst="rect">
            <a:avLst/>
          </a:prstGeom>
        </p:spPr>
      </p:pic>
      <p:pic>
        <p:nvPicPr>
          <p:cNvPr id="4" name="pic"/>
          <p:cNvPicPr/>
          <p:nvPr/>
        </p:nvPicPr>
        <p:blipFill>
          <a:blip r:embed="rId4" cstate="print"/>
          <a:stretch>
            <a:fillRect/>
          </a:stretch>
        </p:blipFill>
        <p:spPr>
          <a:xfrm>
            <a:off x="237744" y="5632704"/>
            <a:ext cx="2980943" cy="1737359"/>
          </a:xfrm>
          <a:prstGeom prst="rect">
            <a:avLst/>
          </a:prstGeom>
        </p:spPr>
      </p:pic>
      <p:pic>
        <p:nvPicPr>
          <p:cNvPr id="5" name="pic"/>
          <p:cNvPicPr/>
          <p:nvPr/>
        </p:nvPicPr>
        <p:blipFill>
          <a:blip r:embed="rId5" cstate="print"/>
          <a:stretch>
            <a:fillRect/>
          </a:stretch>
        </p:blipFill>
        <p:spPr>
          <a:xfrm>
            <a:off x="4645152" y="4901184"/>
            <a:ext cx="2926080" cy="3904487"/>
          </a:xfrm>
          <a:prstGeom prst="rect">
            <a:avLst/>
          </a:prstGeom>
        </p:spPr>
      </p:pic>
      <p:sp>
        <p:nvSpPr>
          <p:cNvPr id="6" name="Content Placeholder 5"/>
          <p:cNvSpPr>
            <a:spLocks noGrp="1"/>
          </p:cNvSpPr>
          <p:nvPr>
            <p:ph/>
          </p:nvPr>
        </p:nvSpPr>
        <p:spPr>
          <a:xfrm>
            <a:off x="128016" y="164592"/>
            <a:ext cx="6400800" cy="365760"/>
          </a:xfrm>
          <a:noFill/>
        </p:spPr>
        <p:txBody>
          <a:bodyPr/>
          <a:lstStyle/>
          <a:p>
            <a:r>
              <a:rPr sz="1800">
                <a:solidFill>
                  <a:srgbClr val="595959">
                    <a:alpha val="100000"/>
                  </a:srgbClr>
                </a:solidFill>
                <a:latin typeface="Calibri-Light"/>
                <a:cs typeface="Calibri-Light"/>
              </a:rPr>
              <a:t>Do We Have Too Many Nutrients In The Water?</a:t>
            </a:r>
          </a:p>
        </p:txBody>
      </p:sp>
      <p:sp>
        <p:nvSpPr>
          <p:cNvPr id="7" name="Content Placeholder 6"/>
          <p:cNvSpPr>
            <a:spLocks noGrp="1"/>
          </p:cNvSpPr>
          <p:nvPr>
            <p:ph/>
          </p:nvPr>
        </p:nvSpPr>
        <p:spPr>
          <a:xfrm>
            <a:off x="137160" y="731520"/>
            <a:ext cx="7406640" cy="1188720"/>
          </a:xfrm>
          <a:noFill/>
        </p:spPr>
        <p:txBody>
          <a:bodyPr/>
          <a:lstStyle/>
          <a:p>
            <a:r>
              <a:rPr sz="1400">
                <a:solidFill>
                  <a:srgbClr val="FFFFFF">
                    <a:alpha val="100000"/>
                  </a:srgbClr>
                </a:solidFill>
                <a:latin typeface="Garamond"/>
                <a:cs typeface="Garamond"/>
              </a:rPr>
              <a:t>Phytoplankton (also called microalgae) are tiny, plant-like organisms that need nutrients (nitrogen and phosphorus) to grow. Phytoplankton are critical to estuarine and ocean health. However, some conditions, such as excess nutrients, can cause phytoplankton blooms. The blooms can decrease the dissolved oxygen underwater life needs to survive, negatively impact human health, and close fishery harvest areas.</a:t>
            </a:r>
          </a:p>
        </p:txBody>
      </p:sp>
      <p:sp>
        <p:nvSpPr>
          <p:cNvPr id="8" name="Content Placeholder 7"/>
          <p:cNvSpPr>
            <a:spLocks noGrp="1"/>
          </p:cNvSpPr>
          <p:nvPr>
            <p:ph/>
          </p:nvPr>
        </p:nvSpPr>
        <p:spPr>
          <a:xfrm>
            <a:off x="137160" y="1975104"/>
            <a:ext cx="1828800" cy="310896"/>
          </a:xfrm>
          <a:noFill/>
        </p:spPr>
        <p:txBody>
          <a:bodyPr/>
          <a:lstStyle/>
          <a:p>
            <a:r>
              <a:rPr sz="1800">
                <a:solidFill>
                  <a:srgbClr val="444E65">
                    <a:alpha val="100000"/>
                  </a:srgbClr>
                </a:solidFill>
                <a:latin typeface="Calibri-Light"/>
                <a:cs typeface="Calibri-Light"/>
              </a:rPr>
              <a:t>Nitrogen</a:t>
            </a:r>
          </a:p>
        </p:txBody>
      </p:sp>
      <p:sp>
        <p:nvSpPr>
          <p:cNvPr id="9" name="Content Placeholder 8"/>
          <p:cNvSpPr>
            <a:spLocks noGrp="1"/>
          </p:cNvSpPr>
          <p:nvPr>
            <p:ph/>
          </p:nvPr>
        </p:nvSpPr>
        <p:spPr>
          <a:xfrm>
            <a:off x="146304" y="4069080"/>
            <a:ext cx="4206240" cy="1307592"/>
          </a:xfrm>
          <a:noFill/>
        </p:spPr>
        <p:txBody>
          <a:bodyPr/>
          <a:lstStyle/>
          <a:p>
            <a:r>
              <a:rPr sz="1200">
                <a:solidFill>
                  <a:srgbClr val="404040">
                    <a:alpha val="100000"/>
                  </a:srgbClr>
                </a:solidFill>
                <a:latin typeface="Garamond"/>
                <a:cs typeface="Garamond"/>
              </a:rPr>
              <a:t>Dissolved inorganic nitrogen (DIN) is the type of nitrogen in the water phytoplankton need to grow. At Elkhorn Slough NERR, data show that DIN concentrations are not changing over the long-term. Most of the measurements are in the fair to good range. However, the critical threshold of 0.5 mg/L is exceeded and usually, during the winter rainy season.</a:t>
            </a:r>
          </a:p>
        </p:txBody>
      </p:sp>
      <p:sp>
        <p:nvSpPr>
          <p:cNvPr id="10" name="Content Placeholder 9"/>
          <p:cNvSpPr>
            <a:spLocks noGrp="1"/>
          </p:cNvSpPr>
          <p:nvPr>
            <p:ph/>
          </p:nvPr>
        </p:nvSpPr>
        <p:spPr>
          <a:xfrm>
            <a:off x="137160" y="5303520"/>
            <a:ext cx="1828800" cy="310896"/>
          </a:xfrm>
          <a:noFill/>
        </p:spPr>
        <p:txBody>
          <a:bodyPr/>
          <a:lstStyle/>
          <a:p>
            <a:r>
              <a:rPr sz="1800">
                <a:solidFill>
                  <a:srgbClr val="444E65">
                    <a:alpha val="100000"/>
                  </a:srgbClr>
                </a:solidFill>
                <a:latin typeface="Calibri-Light"/>
                <a:cs typeface="Calibri-Light"/>
              </a:rPr>
              <a:t>Algae</a:t>
            </a:r>
          </a:p>
        </p:txBody>
      </p:sp>
      <p:sp>
        <p:nvSpPr>
          <p:cNvPr id="11" name="Content Placeholder 10"/>
          <p:cNvSpPr>
            <a:spLocks noGrp="1"/>
          </p:cNvSpPr>
          <p:nvPr>
            <p:ph/>
          </p:nvPr>
        </p:nvSpPr>
        <p:spPr>
          <a:xfrm>
            <a:off x="146304" y="7397496"/>
            <a:ext cx="4206240" cy="1307592"/>
          </a:xfrm>
          <a:noFill/>
        </p:spPr>
        <p:txBody>
          <a:bodyPr/>
          <a:lstStyle/>
          <a:p>
            <a:r>
              <a:rPr sz="1200">
                <a:solidFill>
                  <a:srgbClr val="404040">
                    <a:alpha val="100000"/>
                  </a:srgbClr>
                </a:solidFill>
                <a:latin typeface="Garamond"/>
                <a:cs typeface="Garamond"/>
              </a:rPr>
              <a:t>Phytoplankton growth is measured by chlorophyll a concentrations. At Elkhorn Slough NERR, data show that chlorophyll a levels are not changing over the long-term. Most of the measurements are in the fair to good range. Concentrations exceed the critical threshold of 20 ug/L, at times, at all sampling locations. Concentrations most often exceed the critical threshold at North Marsh.</a:t>
            </a:r>
          </a:p>
        </p:txBody>
      </p:sp>
      <p:sp>
        <p:nvSpPr>
          <p:cNvPr id="12" name="Content Placeholder 11"/>
          <p:cNvSpPr>
            <a:spLocks noGrp="1"/>
          </p:cNvSpPr>
          <p:nvPr>
            <p:ph/>
          </p:nvPr>
        </p:nvSpPr>
        <p:spPr>
          <a:xfrm>
            <a:off x="4645152" y="1965960"/>
            <a:ext cx="2926080" cy="448056"/>
          </a:xfrm>
          <a:noFill/>
        </p:spPr>
        <p:txBody>
          <a:bodyPr/>
          <a:lstStyle/>
          <a:p>
            <a:r>
              <a:rPr sz="1800">
                <a:solidFill>
                  <a:srgbClr val="444E65">
                    <a:alpha val="100000"/>
                  </a:srgbClr>
                </a:solidFill>
                <a:latin typeface="Calibri-Light"/>
                <a:cs typeface="Calibri-Light"/>
              </a:rPr>
              <a:t>How is Oxygen Changing?</a:t>
            </a:r>
          </a:p>
        </p:txBody>
      </p:sp>
      <p:sp>
        <p:nvSpPr>
          <p:cNvPr id="13" name="Content Placeholder 12"/>
          <p:cNvSpPr>
            <a:spLocks noGrp="1"/>
          </p:cNvSpPr>
          <p:nvPr>
            <p:ph/>
          </p:nvPr>
        </p:nvSpPr>
        <p:spPr>
          <a:xfrm>
            <a:off x="4645152" y="2697480"/>
            <a:ext cx="1929384" cy="1243584"/>
          </a:xfrm>
          <a:noFill/>
        </p:spPr>
        <p:txBody>
          <a:bodyPr/>
          <a:lstStyle/>
          <a:p>
            <a:r>
              <a:rPr sz="1200">
                <a:solidFill>
                  <a:srgbClr val="404040">
                    <a:alpha val="100000"/>
                  </a:srgbClr>
                </a:solidFill>
                <a:latin typeface="Garamond"/>
                <a:cs typeface="Garamond"/>
              </a:rPr>
              <a:t>Dissolved oxygen increased at North Marsh and South Marsh. Most of the measurements vary between the poor to good range at all locations.</a:t>
            </a:r>
          </a:p>
        </p:txBody>
      </p:sp>
      <p:sp>
        <p:nvSpPr>
          <p:cNvPr id="14" name="Content Placeholder 13"/>
          <p:cNvSpPr>
            <a:spLocks noGrp="1"/>
          </p:cNvSpPr>
          <p:nvPr>
            <p:ph/>
          </p:nvPr>
        </p:nvSpPr>
        <p:spPr>
          <a:xfrm>
            <a:off x="4645152" y="5056632"/>
            <a:ext cx="2971800" cy="649224"/>
          </a:xfrm>
          <a:noFill/>
        </p:spPr>
        <p:txBody>
          <a:bodyPr/>
          <a:lstStyle/>
          <a:p>
            <a:r>
              <a:rPr sz="1800">
                <a:solidFill>
                  <a:srgbClr val="FFFFFF">
                    <a:alpha val="100000"/>
                  </a:srgbClr>
                </a:solidFill>
                <a:latin typeface="Calibri-Light"/>
                <a:cs typeface="Calibri-Light"/>
              </a:rPr>
              <a:t>Small Changes You Can Make To Help</a:t>
            </a:r>
          </a:p>
        </p:txBody>
      </p:sp>
      <p:sp>
        <p:nvSpPr>
          <p:cNvPr id="15" name="Content Placeholder 14"/>
          <p:cNvSpPr>
            <a:spLocks noGrp="1"/>
          </p:cNvSpPr>
          <p:nvPr>
            <p:ph/>
          </p:nvPr>
        </p:nvSpPr>
        <p:spPr>
          <a:xfrm>
            <a:off x="4700016" y="5650992"/>
            <a:ext cx="2788920" cy="3108960"/>
          </a:xfrm>
          <a:noFill/>
        </p:spPr>
        <p:txBody>
          <a:bodyPr/>
          <a:lstStyle/>
          <a:p>
            <a:r>
              <a:rPr sz="1400">
                <a:solidFill>
                  <a:srgbClr val="FFFFFF">
                    <a:alpha val="100000"/>
                  </a:srgbClr>
                </a:solidFill>
                <a:latin typeface="Garamond"/>
                <a:cs typeface="Garamond"/>
              </a:rPr>
              <a:t>Limit use of fertilizers/pesticides and apply responsibly</a:t>
            </a:r>
          </a:p>
          <a:p>
            <a:r>
              <a:rPr sz="1400">
                <a:solidFill>
                  <a:srgbClr val="FFFFFF">
                    <a:alpha val="100000"/>
                  </a:srgbClr>
                </a:solidFill>
                <a:latin typeface="Garamond"/>
                <a:cs typeface="Garamond"/>
              </a:rPr>
              <a:t>Use compost as fertilizer in gardens</a:t>
            </a:r>
          </a:p>
          <a:p>
            <a:r>
              <a:rPr sz="1400">
                <a:solidFill>
                  <a:srgbClr val="FFFFFF">
                    <a:alpha val="100000"/>
                  </a:srgbClr>
                </a:solidFill>
                <a:latin typeface="Garamond"/>
                <a:cs typeface="Garamond"/>
              </a:rPr>
              <a:t>Collect pet droppings</a:t>
            </a:r>
          </a:p>
          <a:p>
            <a:r>
              <a:rPr sz="1400">
                <a:solidFill>
                  <a:srgbClr val="FFFFFF">
                    <a:alpha val="100000"/>
                  </a:srgbClr>
                </a:solidFill>
                <a:latin typeface="Garamond"/>
                <a:cs typeface="Garamond"/>
              </a:rPr>
              <a:t>Plant trees and rain gardens</a:t>
            </a:r>
          </a:p>
          <a:p>
            <a:r>
              <a:rPr sz="1400">
                <a:solidFill>
                  <a:srgbClr val="FFFFFF">
                    <a:alpha val="100000"/>
                  </a:srgbClr>
                </a:solidFill>
                <a:latin typeface="Garamond"/>
                <a:cs typeface="Garamond"/>
              </a:rPr>
              <a:t>Redirect downspouts away from impervious surfaces like driveways and sidewalks</a:t>
            </a:r>
          </a:p>
          <a:p>
            <a:r>
              <a:rPr sz="1400">
                <a:solidFill>
                  <a:srgbClr val="FFFFFF">
                    <a:alpha val="100000"/>
                  </a:srgbClr>
                </a:solidFill>
                <a:latin typeface="Garamond"/>
                <a:cs typeface="Garamond"/>
              </a:rPr>
              <a:t>Wash cars and boats on lawn and not the driveway</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p:nvPr>
        </p:nvSpPr>
        <p:spPr>
          <a:xfrm>
            <a:off x="5257800" y="8001000"/>
            <a:ext cx="2286000" cy="457200"/>
          </a:xfrm>
          <a:noFill/>
        </p:spPr>
        <p:txBody>
          <a:bodyPr/>
          <a:lstStyle/>
          <a:p>
            <a:r>
              <a:rPr sz="1300">
                <a:solidFill>
                  <a:srgbClr val="404040">
                    <a:alpha val="100000"/>
                  </a:srgbClr>
                </a:solidFill>
                <a:latin typeface="Garamond"/>
                <a:cs typeface="Garamond"/>
              </a:rPr>
              <a:t>Contact Dr. Kerstin Wasson</a:t>
            </a:r>
          </a:p>
          <a:p>
            <a:r>
              <a:rPr sz="1300">
                <a:solidFill>
                  <a:srgbClr val="404040">
                    <a:alpha val="100000"/>
                  </a:srgbClr>
                </a:solidFill>
                <a:latin typeface="Garamond"/>
                <a:cs typeface="Garamond"/>
              </a:rPr>
              <a:t>kerstin.wasson@gmail.com</a:t>
            </a:r>
          </a:p>
          <a:p>
            <a:r>
              <a:rPr sz="1300">
                <a:solidFill>
                  <a:srgbClr val="404040">
                    <a:alpha val="100000"/>
                  </a:srgbClr>
                </a:solidFill>
                <a:latin typeface="Garamond"/>
                <a:cs typeface="Garamond"/>
              </a:rPr>
              <a:t>831-728-2822 x310</a:t>
            </a:r>
          </a:p>
        </p:txBody>
      </p:sp>
      <p:pic>
        <p:nvPicPr>
          <p:cNvPr id="3" name="pic"/>
          <p:cNvPicPr/>
          <p:nvPr/>
        </p:nvPicPr>
        <p:blipFill>
          <a:blip r:embed="rId2" cstate="print"/>
          <a:stretch>
            <a:fillRect/>
          </a:stretch>
        </p:blipFill>
        <p:spPr>
          <a:xfrm>
            <a:off x="4023360" y="3675888"/>
            <a:ext cx="3749040" cy="2578608"/>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1391</TotalTime>
  <Words>726</Words>
  <Application>Microsoft Office PowerPoint</Application>
  <PresentationFormat>Custom</PresentationFormat>
  <Paragraphs>120</Paragraphs>
  <Slides>4</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vt:i4>
      </vt:variant>
    </vt:vector>
  </HeadingPairs>
  <TitlesOfParts>
    <vt:vector size="11" baseType="lpstr">
      <vt:lpstr>Arial</vt:lpstr>
      <vt:lpstr>Calibri</vt:lpstr>
      <vt:lpstr>Calibri Light</vt:lpstr>
      <vt:lpstr>Calibri-Light</vt:lpstr>
      <vt:lpstr>Garamond</vt:lpstr>
      <vt:lpstr>Wingdings 3</vt:lpstr>
      <vt:lpstr>Office Theme</vt:lpstr>
      <vt:lpstr>PowerPoint Presentation</vt:lpstr>
      <vt:lpstr>PowerPoint Presentation</vt:lpstr>
      <vt:lpstr>PowerPoint Presentation</vt:lpstr>
      <vt:lpstr>PowerPoint Presentation</vt:lpstr>
    </vt:vector>
  </TitlesOfParts>
  <Company>LimnoTech</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Julie Padilla</dc:creator>
  <cp:lastModifiedBy>Julie Padilla</cp:lastModifiedBy>
  <cp:revision>31</cp:revision>
  <dcterms:created xsi:type="dcterms:W3CDTF">2017-11-18T17:43:27Z</dcterms:created>
  <dcterms:modified xsi:type="dcterms:W3CDTF">2018-05-15T21:20:09Z</dcterms:modified>
</cp:coreProperties>
</file>